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3" r:id="rId3"/>
  </p:sldMasterIdLst>
  <p:notesMasterIdLst>
    <p:notesMasterId r:id="rId25"/>
  </p:notesMasterIdLst>
  <p:sldIdLst>
    <p:sldId id="256" r:id="rId4"/>
    <p:sldId id="368" r:id="rId5"/>
    <p:sldId id="369" r:id="rId6"/>
    <p:sldId id="406" r:id="rId7"/>
    <p:sldId id="408" r:id="rId8"/>
    <p:sldId id="407" r:id="rId9"/>
    <p:sldId id="409" r:id="rId10"/>
    <p:sldId id="394" r:id="rId11"/>
    <p:sldId id="410" r:id="rId12"/>
    <p:sldId id="411" r:id="rId13"/>
    <p:sldId id="412" r:id="rId14"/>
    <p:sldId id="414" r:id="rId15"/>
    <p:sldId id="413" r:id="rId16"/>
    <p:sldId id="415" r:id="rId17"/>
    <p:sldId id="416" r:id="rId18"/>
    <p:sldId id="417" r:id="rId19"/>
    <p:sldId id="418" r:id="rId20"/>
    <p:sldId id="419" r:id="rId21"/>
    <p:sldId id="420" r:id="rId22"/>
    <p:sldId id="422" r:id="rId23"/>
    <p:sldId id="405" r:id="rId24"/>
  </p:sldIdLst>
  <p:sldSz cx="1219676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5DC"/>
    <a:srgbClr val="F8F8F8"/>
    <a:srgbClr val="D01C63"/>
    <a:srgbClr val="0067AC"/>
    <a:srgbClr val="21A3D0"/>
    <a:srgbClr val="DDDDDD"/>
    <a:srgbClr val="A9BEC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43"/>
  </p:normalViewPr>
  <p:slideViewPr>
    <p:cSldViewPr snapToObjects="1">
      <p:cViewPr>
        <p:scale>
          <a:sx n="79" d="100"/>
          <a:sy n="79" d="100"/>
        </p:scale>
        <p:origin x="440" y="440"/>
      </p:cViewPr>
      <p:guideLst>
        <p:guide orient="horz" pos="2159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3A93C214-0B12-46AB-8A79-327EE726E8C2}" type="datetimeFigureOut">
              <a:rPr lang="zh-CN" altLang="en-US"/>
              <a:pPr/>
              <a:t>2017/10/27</a:t>
            </a:fld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36EE78B-84D8-412F-BC69-ACC7C447BAFC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988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0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63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752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99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85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1293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254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9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414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340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354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434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6110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02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5113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99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4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30616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355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136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52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67593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16834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7998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246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4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1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9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76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38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9182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294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E9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3840163" y="2846388"/>
            <a:ext cx="6872287" cy="866775"/>
          </a:xfrm>
        </p:spPr>
        <p:txBody>
          <a:bodyPr/>
          <a:lstStyle/>
          <a:p>
            <a:pPr algn="dist" eaLnBrk="1" hangingPunct="1"/>
            <a:r>
              <a:rPr lang="zh-CN" altLang="en-US" sz="5200" b="1" dirty="0" smtClean="0">
                <a:solidFill>
                  <a:srgbClr val="2B2E30"/>
                </a:solidFill>
              </a:rPr>
              <a:t>可信计算介绍</a:t>
            </a:r>
            <a:endParaRPr lang="zh-CN" altLang="en-US" sz="5200" b="1" dirty="0">
              <a:solidFill>
                <a:srgbClr val="2B2E30"/>
              </a:solidFill>
            </a:endParaRP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4612352" y="3793364"/>
            <a:ext cx="6335713" cy="903288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2400" dirty="0" smtClean="0">
                <a:solidFill>
                  <a:srgbClr val="2B2E30"/>
                </a:solidFill>
                <a:latin typeface="微软雅黑" pitchFamily="34" charset="-122"/>
              </a:rPr>
              <a:t>罗武</a:t>
            </a:r>
            <a:endParaRPr lang="en-US" altLang="zh-CN" sz="2400" dirty="0" smtClean="0">
              <a:solidFill>
                <a:srgbClr val="2B2E30"/>
              </a:solidFill>
              <a:latin typeface="微软雅黑" pitchFamily="34" charset="-122"/>
            </a:endParaRPr>
          </a:p>
          <a:p>
            <a:pPr marL="0" indent="0" eaLnBrk="1" hangingPunct="1">
              <a:buFontTx/>
              <a:buNone/>
            </a:pPr>
            <a:r>
              <a:rPr lang="en-US" altLang="zh-CN" sz="2400" dirty="0" err="1" smtClean="0">
                <a:solidFill>
                  <a:srgbClr val="2B2E30"/>
                </a:solidFill>
                <a:latin typeface="微软雅黑" pitchFamily="34" charset="-122"/>
              </a:rPr>
              <a:t>lwyeluo@pku.edu.cn</a:t>
            </a:r>
            <a:endParaRPr lang="zh-CN" altLang="en-US" sz="2400" dirty="0">
              <a:solidFill>
                <a:srgbClr val="2B2E30"/>
              </a:solidFill>
              <a:latin typeface="微软雅黑" pitchFamily="34" charset="-122"/>
            </a:endParaRPr>
          </a:p>
        </p:txBody>
      </p:sp>
      <p:sp>
        <p:nvSpPr>
          <p:cNvPr id="5125" name="Rectangle 4"/>
          <p:cNvSpPr txBox="1">
            <a:spLocks noChangeArrowheads="1"/>
          </p:cNvSpPr>
          <p:nvPr/>
        </p:nvSpPr>
        <p:spPr bwMode="auto">
          <a:xfrm>
            <a:off x="5197475" y="2565400"/>
            <a:ext cx="53721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eaLnBrk="1" hangingPunct="1">
              <a:spcBef>
                <a:spcPct val="20000"/>
              </a:spcBef>
            </a:pPr>
            <a:endParaRPr lang="zh-CN" altLang="en-US" sz="2000" dirty="0">
              <a:solidFill>
                <a:srgbClr val="2B2E30"/>
              </a:solidFill>
              <a:ea typeface="微软雅黑" pitchFamily="34" charset="-122"/>
            </a:endParaRPr>
          </a:p>
        </p:txBody>
      </p:sp>
      <p:sp>
        <p:nvSpPr>
          <p:cNvPr id="5126" name="Freeform 5"/>
          <p:cNvSpPr>
            <a:spLocks noEditPoints="1"/>
          </p:cNvSpPr>
          <p:nvPr/>
        </p:nvSpPr>
        <p:spPr bwMode="auto">
          <a:xfrm>
            <a:off x="1322388" y="1628775"/>
            <a:ext cx="3454400" cy="3598863"/>
          </a:xfrm>
          <a:custGeom>
            <a:avLst/>
            <a:gdLst>
              <a:gd name="T0" fmla="*/ 2671 w 4891"/>
              <a:gd name="T1" fmla="*/ 2538 h 5077"/>
              <a:gd name="T2" fmla="*/ 2996 w 4891"/>
              <a:gd name="T3" fmla="*/ 4260 h 5077"/>
              <a:gd name="T4" fmla="*/ 2562 w 4891"/>
              <a:gd name="T5" fmla="*/ 2663 h 5077"/>
              <a:gd name="T6" fmla="*/ 2420 w 4891"/>
              <a:gd name="T7" fmla="*/ 2538 h 5077"/>
              <a:gd name="T8" fmla="*/ 930 w 4891"/>
              <a:gd name="T9" fmla="*/ 1883 h 5077"/>
              <a:gd name="T10" fmla="*/ 2451 w 4891"/>
              <a:gd name="T11" fmla="*/ 2456 h 5077"/>
              <a:gd name="T12" fmla="*/ 2435 w 4891"/>
              <a:gd name="T13" fmla="*/ 1374 h 5077"/>
              <a:gd name="T14" fmla="*/ 2598 w 4891"/>
              <a:gd name="T15" fmla="*/ 2424 h 5077"/>
              <a:gd name="T16" fmla="*/ 4342 w 4891"/>
              <a:gd name="T17" fmla="*/ 3769 h 5077"/>
              <a:gd name="T18" fmla="*/ 355 w 4891"/>
              <a:gd name="T19" fmla="*/ 2538 h 5077"/>
              <a:gd name="T20" fmla="*/ 4394 w 4891"/>
              <a:gd name="T21" fmla="*/ 1387 h 5077"/>
              <a:gd name="T22" fmla="*/ 4258 w 4891"/>
              <a:gd name="T23" fmla="*/ 1584 h 5077"/>
              <a:gd name="T24" fmla="*/ 4891 w 4891"/>
              <a:gd name="T25" fmla="*/ 1189 h 5077"/>
              <a:gd name="T26" fmla="*/ 4695 w 4891"/>
              <a:gd name="T27" fmla="*/ 1200 h 5077"/>
              <a:gd name="T28" fmla="*/ 0 w 4891"/>
              <a:gd name="T29" fmla="*/ 2538 h 5077"/>
              <a:gd name="T30" fmla="*/ 4644 w 4891"/>
              <a:gd name="T31" fmla="*/ 3956 h 5077"/>
              <a:gd name="T32" fmla="*/ 462 w 4891"/>
              <a:gd name="T33" fmla="*/ 2480 h 5077"/>
              <a:gd name="T34" fmla="*/ 707 w 4891"/>
              <a:gd name="T35" fmla="*/ 2538 h 5077"/>
              <a:gd name="T36" fmla="*/ 462 w 4891"/>
              <a:gd name="T37" fmla="*/ 2597 h 5077"/>
              <a:gd name="T38" fmla="*/ 712 w 4891"/>
              <a:gd name="T39" fmla="*/ 1547 h 5077"/>
              <a:gd name="T40" fmla="*/ 983 w 4891"/>
              <a:gd name="T41" fmla="*/ 1569 h 5077"/>
              <a:gd name="T42" fmla="*/ 1576 w 4891"/>
              <a:gd name="T43" fmla="*/ 976 h 5077"/>
              <a:gd name="T44" fmla="*/ 1554 w 4891"/>
              <a:gd name="T45" fmla="*/ 705 h 5077"/>
              <a:gd name="T46" fmla="*/ 1576 w 4891"/>
              <a:gd name="T47" fmla="*/ 976 h 5077"/>
              <a:gd name="T48" fmla="*/ 2487 w 4891"/>
              <a:gd name="T49" fmla="*/ 455 h 5077"/>
              <a:gd name="T50" fmla="*/ 2604 w 4891"/>
              <a:gd name="T51" fmla="*/ 701 h 5077"/>
              <a:gd name="T52" fmla="*/ 2487 w 4891"/>
              <a:gd name="T53" fmla="*/ 701 h 5077"/>
              <a:gd name="T54" fmla="*/ 3536 w 4891"/>
              <a:gd name="T55" fmla="*/ 705 h 5077"/>
              <a:gd name="T56" fmla="*/ 3515 w 4891"/>
              <a:gd name="T57" fmla="*/ 976 h 5077"/>
              <a:gd name="T58" fmla="*/ 3515 w 4891"/>
              <a:gd name="T59" fmla="*/ 4101 h 5077"/>
              <a:gd name="T60" fmla="*/ 3536 w 4891"/>
              <a:gd name="T61" fmla="*/ 4372 h 5077"/>
              <a:gd name="T62" fmla="*/ 3515 w 4891"/>
              <a:gd name="T63" fmla="*/ 4101 h 5077"/>
              <a:gd name="T64" fmla="*/ 2604 w 4891"/>
              <a:gd name="T65" fmla="*/ 4621 h 5077"/>
              <a:gd name="T66" fmla="*/ 2487 w 4891"/>
              <a:gd name="T67" fmla="*/ 4376 h 5077"/>
              <a:gd name="T68" fmla="*/ 2604 w 4891"/>
              <a:gd name="T69" fmla="*/ 4376 h 5077"/>
              <a:gd name="T70" fmla="*/ 1554 w 4891"/>
              <a:gd name="T71" fmla="*/ 4372 h 5077"/>
              <a:gd name="T72" fmla="*/ 1576 w 4891"/>
              <a:gd name="T73" fmla="*/ 4101 h 5077"/>
              <a:gd name="T74" fmla="*/ 983 w 4891"/>
              <a:gd name="T75" fmla="*/ 3508 h 5077"/>
              <a:gd name="T76" fmla="*/ 712 w 4891"/>
              <a:gd name="T77" fmla="*/ 3529 h 5077"/>
              <a:gd name="T78" fmla="*/ 983 w 4891"/>
              <a:gd name="T79" fmla="*/ 3508 h 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91" h="5077">
                <a:moveTo>
                  <a:pt x="2598" y="2424"/>
                </a:moveTo>
                <a:cubicBezTo>
                  <a:pt x="2641" y="2444"/>
                  <a:pt x="2671" y="2488"/>
                  <a:pt x="2671" y="2538"/>
                </a:cubicBezTo>
                <a:cubicBezTo>
                  <a:pt x="2671" y="2591"/>
                  <a:pt x="2638" y="2636"/>
                  <a:pt x="2592" y="2655"/>
                </a:cubicBezTo>
                <a:lnTo>
                  <a:pt x="2996" y="4260"/>
                </a:lnTo>
                <a:lnTo>
                  <a:pt x="2971" y="4266"/>
                </a:lnTo>
                <a:lnTo>
                  <a:pt x="2562" y="2663"/>
                </a:lnTo>
                <a:cubicBezTo>
                  <a:pt x="2557" y="2663"/>
                  <a:pt x="2551" y="2664"/>
                  <a:pt x="2546" y="2664"/>
                </a:cubicBezTo>
                <a:cubicBezTo>
                  <a:pt x="2476" y="2664"/>
                  <a:pt x="2420" y="2608"/>
                  <a:pt x="2420" y="2538"/>
                </a:cubicBezTo>
                <a:lnTo>
                  <a:pt x="2420" y="2535"/>
                </a:lnTo>
                <a:lnTo>
                  <a:pt x="930" y="1883"/>
                </a:lnTo>
                <a:lnTo>
                  <a:pt x="952" y="1831"/>
                </a:lnTo>
                <a:lnTo>
                  <a:pt x="2451" y="2456"/>
                </a:lnTo>
                <a:cubicBezTo>
                  <a:pt x="2459" y="2447"/>
                  <a:pt x="2469" y="2438"/>
                  <a:pt x="2480" y="2432"/>
                </a:cubicBezTo>
                <a:lnTo>
                  <a:pt x="2435" y="1374"/>
                </a:lnTo>
                <a:lnTo>
                  <a:pt x="2509" y="1369"/>
                </a:lnTo>
                <a:lnTo>
                  <a:pt x="2598" y="2424"/>
                </a:lnTo>
                <a:close/>
                <a:moveTo>
                  <a:pt x="4644" y="3956"/>
                </a:moveTo>
                <a:lnTo>
                  <a:pt x="4342" y="3769"/>
                </a:lnTo>
                <a:cubicBezTo>
                  <a:pt x="3936" y="4363"/>
                  <a:pt x="3264" y="4722"/>
                  <a:pt x="2538" y="4722"/>
                </a:cubicBezTo>
                <a:cubicBezTo>
                  <a:pt x="1333" y="4722"/>
                  <a:pt x="355" y="3744"/>
                  <a:pt x="355" y="2538"/>
                </a:cubicBezTo>
                <a:cubicBezTo>
                  <a:pt x="355" y="1333"/>
                  <a:pt x="1333" y="355"/>
                  <a:pt x="2538" y="355"/>
                </a:cubicBezTo>
                <a:cubicBezTo>
                  <a:pt x="3296" y="355"/>
                  <a:pt x="3995" y="746"/>
                  <a:pt x="4394" y="1387"/>
                </a:cubicBezTo>
                <a:lnTo>
                  <a:pt x="4443" y="1467"/>
                </a:lnTo>
                <a:lnTo>
                  <a:pt x="4258" y="1584"/>
                </a:lnTo>
                <a:lnTo>
                  <a:pt x="4747" y="1638"/>
                </a:lnTo>
                <a:lnTo>
                  <a:pt x="4891" y="1189"/>
                </a:lnTo>
                <a:lnTo>
                  <a:pt x="4745" y="1280"/>
                </a:lnTo>
                <a:lnTo>
                  <a:pt x="4695" y="1200"/>
                </a:lnTo>
                <a:cubicBezTo>
                  <a:pt x="4232" y="454"/>
                  <a:pt x="3419" y="0"/>
                  <a:pt x="2538" y="0"/>
                </a:cubicBezTo>
                <a:cubicBezTo>
                  <a:pt x="1137" y="0"/>
                  <a:pt x="0" y="1137"/>
                  <a:pt x="0" y="2538"/>
                </a:cubicBezTo>
                <a:cubicBezTo>
                  <a:pt x="0" y="3940"/>
                  <a:pt x="1137" y="5077"/>
                  <a:pt x="2538" y="5077"/>
                </a:cubicBezTo>
                <a:cubicBezTo>
                  <a:pt x="3388" y="5077"/>
                  <a:pt x="4173" y="4655"/>
                  <a:pt x="4644" y="3956"/>
                </a:cubicBezTo>
                <a:close/>
                <a:moveTo>
                  <a:pt x="462" y="2597"/>
                </a:moveTo>
                <a:lnTo>
                  <a:pt x="462" y="2480"/>
                </a:lnTo>
                <a:lnTo>
                  <a:pt x="708" y="2480"/>
                </a:lnTo>
                <a:cubicBezTo>
                  <a:pt x="707" y="2499"/>
                  <a:pt x="707" y="2519"/>
                  <a:pt x="707" y="2538"/>
                </a:cubicBezTo>
                <a:cubicBezTo>
                  <a:pt x="707" y="2558"/>
                  <a:pt x="707" y="2577"/>
                  <a:pt x="708" y="2597"/>
                </a:cubicBezTo>
                <a:lnTo>
                  <a:pt x="462" y="2597"/>
                </a:lnTo>
                <a:close/>
                <a:moveTo>
                  <a:pt x="924" y="1670"/>
                </a:moveTo>
                <a:lnTo>
                  <a:pt x="712" y="1547"/>
                </a:lnTo>
                <a:lnTo>
                  <a:pt x="771" y="1446"/>
                </a:lnTo>
                <a:lnTo>
                  <a:pt x="983" y="1569"/>
                </a:lnTo>
                <a:cubicBezTo>
                  <a:pt x="962" y="1602"/>
                  <a:pt x="943" y="1636"/>
                  <a:pt x="924" y="1670"/>
                </a:cubicBezTo>
                <a:close/>
                <a:moveTo>
                  <a:pt x="1576" y="976"/>
                </a:moveTo>
                <a:lnTo>
                  <a:pt x="1453" y="764"/>
                </a:lnTo>
                <a:lnTo>
                  <a:pt x="1554" y="705"/>
                </a:lnTo>
                <a:lnTo>
                  <a:pt x="1677" y="917"/>
                </a:lnTo>
                <a:cubicBezTo>
                  <a:pt x="1643" y="936"/>
                  <a:pt x="1609" y="955"/>
                  <a:pt x="1576" y="976"/>
                </a:cubicBezTo>
                <a:close/>
                <a:moveTo>
                  <a:pt x="2487" y="701"/>
                </a:moveTo>
                <a:lnTo>
                  <a:pt x="2487" y="455"/>
                </a:lnTo>
                <a:lnTo>
                  <a:pt x="2604" y="455"/>
                </a:lnTo>
                <a:lnTo>
                  <a:pt x="2604" y="701"/>
                </a:lnTo>
                <a:cubicBezTo>
                  <a:pt x="2584" y="700"/>
                  <a:pt x="2565" y="700"/>
                  <a:pt x="2546" y="700"/>
                </a:cubicBezTo>
                <a:cubicBezTo>
                  <a:pt x="2526" y="700"/>
                  <a:pt x="2507" y="700"/>
                  <a:pt x="2487" y="701"/>
                </a:cubicBezTo>
                <a:close/>
                <a:moveTo>
                  <a:pt x="3414" y="917"/>
                </a:moveTo>
                <a:lnTo>
                  <a:pt x="3536" y="705"/>
                </a:lnTo>
                <a:lnTo>
                  <a:pt x="3637" y="764"/>
                </a:lnTo>
                <a:lnTo>
                  <a:pt x="3515" y="976"/>
                </a:lnTo>
                <a:cubicBezTo>
                  <a:pt x="3482" y="955"/>
                  <a:pt x="3448" y="936"/>
                  <a:pt x="3414" y="917"/>
                </a:cubicBezTo>
                <a:close/>
                <a:moveTo>
                  <a:pt x="3515" y="4101"/>
                </a:moveTo>
                <a:lnTo>
                  <a:pt x="3638" y="4313"/>
                </a:lnTo>
                <a:lnTo>
                  <a:pt x="3536" y="4372"/>
                </a:lnTo>
                <a:lnTo>
                  <a:pt x="3414" y="4159"/>
                </a:lnTo>
                <a:cubicBezTo>
                  <a:pt x="3448" y="4141"/>
                  <a:pt x="3482" y="4121"/>
                  <a:pt x="3515" y="4101"/>
                </a:cubicBezTo>
                <a:close/>
                <a:moveTo>
                  <a:pt x="2604" y="4376"/>
                </a:moveTo>
                <a:lnTo>
                  <a:pt x="2604" y="4621"/>
                </a:lnTo>
                <a:lnTo>
                  <a:pt x="2487" y="4621"/>
                </a:lnTo>
                <a:lnTo>
                  <a:pt x="2487" y="4376"/>
                </a:lnTo>
                <a:cubicBezTo>
                  <a:pt x="2507" y="4377"/>
                  <a:pt x="2526" y="4377"/>
                  <a:pt x="2546" y="4377"/>
                </a:cubicBezTo>
                <a:cubicBezTo>
                  <a:pt x="2565" y="4377"/>
                  <a:pt x="2584" y="4377"/>
                  <a:pt x="2604" y="4376"/>
                </a:cubicBezTo>
                <a:close/>
                <a:moveTo>
                  <a:pt x="1677" y="4159"/>
                </a:moveTo>
                <a:lnTo>
                  <a:pt x="1554" y="4372"/>
                </a:lnTo>
                <a:lnTo>
                  <a:pt x="1453" y="4313"/>
                </a:lnTo>
                <a:lnTo>
                  <a:pt x="1576" y="4101"/>
                </a:lnTo>
                <a:cubicBezTo>
                  <a:pt x="1609" y="4121"/>
                  <a:pt x="1643" y="4141"/>
                  <a:pt x="1677" y="4159"/>
                </a:cubicBezTo>
                <a:close/>
                <a:moveTo>
                  <a:pt x="983" y="3508"/>
                </a:moveTo>
                <a:lnTo>
                  <a:pt x="771" y="3630"/>
                </a:lnTo>
                <a:lnTo>
                  <a:pt x="712" y="3529"/>
                </a:lnTo>
                <a:lnTo>
                  <a:pt x="924" y="3407"/>
                </a:lnTo>
                <a:cubicBezTo>
                  <a:pt x="943" y="3441"/>
                  <a:pt x="962" y="3475"/>
                  <a:pt x="983" y="3508"/>
                </a:cubicBezTo>
                <a:close/>
              </a:path>
            </a:pathLst>
          </a:custGeom>
          <a:solidFill>
            <a:srgbClr val="009A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7" name="矩形 15"/>
          <p:cNvSpPr>
            <a:spLocks noChangeArrowheads="1"/>
          </p:cNvSpPr>
          <p:nvPr/>
        </p:nvSpPr>
        <p:spPr bwMode="auto">
          <a:xfrm>
            <a:off x="10923588" y="2565400"/>
            <a:ext cx="1273175" cy="2090738"/>
          </a:xfrm>
          <a:prstGeom prst="rect">
            <a:avLst/>
          </a:prstGeom>
          <a:solidFill>
            <a:srgbClr val="2B2E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04 -4.44444E-6 L 2.68115E-6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utoUpdateAnimBg="0"/>
      <p:bldP spid="5123" grpId="0" build="p" autoUpdateAnimBg="0"/>
      <p:bldP spid="5125" grpId="0" autoUpdateAnimBg="0"/>
      <p:bldP spid="5126" grpId="0" animBg="1"/>
      <p:bldP spid="5126" grpId="1" animBg="1"/>
      <p:bldP spid="5127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4"/>
          <p:cNvSpPr txBox="1">
            <a:spLocks noChangeArrowheads="1"/>
          </p:cNvSpPr>
          <p:nvPr/>
        </p:nvSpPr>
        <p:spPr bwMode="auto">
          <a:xfrm>
            <a:off x="2433638" y="1855788"/>
            <a:ext cx="11334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12000" b="1">
                <a:solidFill>
                  <a:srgbClr val="21A3D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2000" b="1">
              <a:solidFill>
                <a:srgbClr val="21A3D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39" name="TextBox 5"/>
          <p:cNvSpPr txBox="1">
            <a:spLocks noChangeArrowheads="1"/>
          </p:cNvSpPr>
          <p:nvPr/>
        </p:nvSpPr>
        <p:spPr bwMode="auto">
          <a:xfrm>
            <a:off x="1768475" y="2846388"/>
            <a:ext cx="8477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3000">
                <a:solidFill>
                  <a:srgbClr val="21A3D0"/>
                </a:solidFill>
              </a:rPr>
              <a:t>part</a:t>
            </a:r>
            <a:endParaRPr lang="zh-CN" altLang="en-US" sz="3000">
              <a:solidFill>
                <a:srgbClr val="21A3D0"/>
              </a:solidFill>
            </a:endParaRP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3416300" y="2465388"/>
            <a:ext cx="7270750" cy="1334642"/>
            <a:chOff x="0" y="0"/>
            <a:chExt cx="7270359" cy="1335323"/>
          </a:xfrm>
        </p:grpSpPr>
        <p:sp>
          <p:nvSpPr>
            <p:cNvPr id="14341" name="TextBox 6"/>
            <p:cNvSpPr txBox="1">
              <a:spLocks noChangeArrowheads="1"/>
            </p:cNvSpPr>
            <p:nvPr/>
          </p:nvSpPr>
          <p:spPr bwMode="auto">
            <a:xfrm>
              <a:off x="20397" y="0"/>
              <a:ext cx="306993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600" b="1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可信计算演示</a:t>
              </a:r>
              <a:endParaRPr lang="zh-CN" altLang="en-US" sz="2600" b="1" dirty="0">
                <a:solidFill>
                  <a:srgbClr val="2B2E3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42" name="TextBox 7"/>
            <p:cNvSpPr txBox="1">
              <a:spLocks noChangeArrowheads="1"/>
            </p:cNvSpPr>
            <p:nvPr/>
          </p:nvSpPr>
          <p:spPr bwMode="auto">
            <a:xfrm>
              <a:off x="0" y="407518"/>
              <a:ext cx="5608187" cy="3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dirty="0" smtClean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en-US" altLang="zh-CN" dirty="0" smtClean="0">
                  <a:solidFill>
                    <a:srgbClr val="2B2E30"/>
                  </a:solidFill>
                  <a:ea typeface="微软雅黑" pitchFamily="34" charset="-122"/>
                </a:rPr>
                <a:t>IMA</a:t>
              </a:r>
              <a:r>
                <a:rPr lang="zh-CN" altLang="en-US" dirty="0" smtClean="0">
                  <a:solidFill>
                    <a:srgbClr val="2B2E30"/>
                  </a:solidFill>
                  <a:ea typeface="微软雅黑" pitchFamily="34" charset="-122"/>
                </a:rPr>
                <a:t>与完整性度量 </a:t>
              </a:r>
              <a:r>
                <a:rPr lang="en-US" dirty="0" smtClean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zh-CN" altLang="en-US" dirty="0" smtClean="0">
                  <a:solidFill>
                    <a:srgbClr val="2B2E30"/>
                  </a:solidFill>
                  <a:ea typeface="微软雅黑" pitchFamily="34" charset="-122"/>
                </a:rPr>
                <a:t> </a:t>
              </a:r>
              <a:r>
                <a:rPr lang="en-US" altLang="zh-CN" dirty="0" smtClean="0">
                  <a:solidFill>
                    <a:srgbClr val="2B2E30"/>
                  </a:solidFill>
                  <a:ea typeface="微软雅黑" pitchFamily="34" charset="-122"/>
                </a:rPr>
                <a:t>OAT</a:t>
              </a:r>
              <a:r>
                <a:rPr lang="zh-CN" altLang="en-US" dirty="0" smtClean="0">
                  <a:solidFill>
                    <a:srgbClr val="2B2E30"/>
                  </a:solidFill>
                  <a:ea typeface="微软雅黑" pitchFamily="34" charset="-122"/>
                </a:rPr>
                <a:t>与远程证实</a:t>
              </a:r>
              <a:endParaRPr lang="zh-CN" altLang="en-US" dirty="0">
                <a:solidFill>
                  <a:srgbClr val="2B2E30"/>
                </a:solidFill>
              </a:endParaRPr>
            </a:p>
          </p:txBody>
        </p:sp>
        <p:sp>
          <p:nvSpPr>
            <p:cNvPr id="14343" name="TextBox 15"/>
            <p:cNvSpPr txBox="1">
              <a:spLocks noChangeArrowheads="1"/>
            </p:cNvSpPr>
            <p:nvPr/>
          </p:nvSpPr>
          <p:spPr bwMode="auto">
            <a:xfrm>
              <a:off x="29785" y="965803"/>
              <a:ext cx="7240574" cy="3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Talk</a:t>
              </a:r>
              <a:r>
                <a:rPr lang="zh-CN" altLang="en-US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is</a:t>
              </a:r>
              <a:r>
                <a:rPr lang="zh-CN" altLang="en-US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cheap,</a:t>
              </a:r>
              <a:r>
                <a:rPr lang="zh-CN" altLang="en-US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show</a:t>
              </a:r>
              <a:r>
                <a:rPr lang="zh-CN" altLang="en-US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me</a:t>
              </a:r>
              <a:r>
                <a:rPr lang="zh-CN" altLang="en-US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the</a:t>
              </a:r>
              <a:r>
                <a:rPr lang="zh-CN" altLang="en-US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code!</a:t>
              </a:r>
              <a:endParaRPr lang="zh-CN" altLang="en-US" dirty="0">
                <a:solidFill>
                  <a:srgbClr val="2B2E3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4344" name="直接连接符 10"/>
          <p:cNvCxnSpPr>
            <a:cxnSpLocks noChangeShapeType="1"/>
          </p:cNvCxnSpPr>
          <p:nvPr/>
        </p:nvCxnSpPr>
        <p:spPr bwMode="auto">
          <a:xfrm flipH="1">
            <a:off x="3576638" y="3328988"/>
            <a:ext cx="8620125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45" name="Freeform 10"/>
          <p:cNvSpPr>
            <a:spLocks/>
          </p:cNvSpPr>
          <p:nvPr/>
        </p:nvSpPr>
        <p:spPr bwMode="auto">
          <a:xfrm>
            <a:off x="1150938" y="2205038"/>
            <a:ext cx="1849437" cy="1944687"/>
          </a:xfrm>
          <a:custGeom>
            <a:avLst/>
            <a:gdLst>
              <a:gd name="T0" fmla="*/ 3233 w 3480"/>
              <a:gd name="T1" fmla="*/ 2268 h 3657"/>
              <a:gd name="T2" fmla="*/ 3033 w 3480"/>
              <a:gd name="T3" fmla="*/ 2634 h 3657"/>
              <a:gd name="T4" fmla="*/ 1023 w 3480"/>
              <a:gd name="T5" fmla="*/ 2915 h 3657"/>
              <a:gd name="T6" fmla="*/ 741 w 3480"/>
              <a:gd name="T7" fmla="*/ 905 h 3657"/>
              <a:gd name="T8" fmla="*/ 2017 w 3480"/>
              <a:gd name="T9" fmla="*/ 340 h 3657"/>
              <a:gd name="T10" fmla="*/ 2079 w 3480"/>
              <a:gd name="T11" fmla="*/ 345 h 3657"/>
              <a:gd name="T12" fmla="*/ 2067 w 3480"/>
              <a:gd name="T13" fmla="*/ 489 h 3657"/>
              <a:gd name="T14" fmla="*/ 2289 w 3480"/>
              <a:gd name="T15" fmla="*/ 254 h 3657"/>
              <a:gd name="T16" fmla="*/ 2110 w 3480"/>
              <a:gd name="T17" fmla="*/ 0 h 3657"/>
              <a:gd name="T18" fmla="*/ 2100 w 3480"/>
              <a:gd name="T19" fmla="*/ 113 h 3657"/>
              <a:gd name="T20" fmla="*/ 2038 w 3480"/>
              <a:gd name="T21" fmla="*/ 107 h 3657"/>
              <a:gd name="T22" fmla="*/ 554 w 3480"/>
              <a:gd name="T23" fmla="*/ 764 h 3657"/>
              <a:gd name="T24" fmla="*/ 882 w 3480"/>
              <a:gd name="T25" fmla="*/ 3102 h 3657"/>
              <a:gd name="T26" fmla="*/ 3219 w 3480"/>
              <a:gd name="T27" fmla="*/ 2774 h 3657"/>
              <a:gd name="T28" fmla="*/ 3480 w 3480"/>
              <a:gd name="T29" fmla="*/ 2268 h 3657"/>
              <a:gd name="T30" fmla="*/ 3233 w 3480"/>
              <a:gd name="T31" fmla="*/ 2268 h 3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80" h="3657">
                <a:moveTo>
                  <a:pt x="3233" y="2268"/>
                </a:moveTo>
                <a:cubicBezTo>
                  <a:pt x="3185" y="2397"/>
                  <a:pt x="3118" y="2521"/>
                  <a:pt x="3033" y="2634"/>
                </a:cubicBezTo>
                <a:cubicBezTo>
                  <a:pt x="2556" y="3266"/>
                  <a:pt x="1655" y="3393"/>
                  <a:pt x="1023" y="2915"/>
                </a:cubicBezTo>
                <a:cubicBezTo>
                  <a:pt x="390" y="2438"/>
                  <a:pt x="264" y="1538"/>
                  <a:pt x="741" y="905"/>
                </a:cubicBezTo>
                <a:cubicBezTo>
                  <a:pt x="1041" y="507"/>
                  <a:pt x="1523" y="295"/>
                  <a:pt x="2017" y="340"/>
                </a:cubicBezTo>
                <a:lnTo>
                  <a:pt x="2079" y="345"/>
                </a:lnTo>
                <a:lnTo>
                  <a:pt x="2067" y="489"/>
                </a:lnTo>
                <a:lnTo>
                  <a:pt x="2289" y="254"/>
                </a:lnTo>
                <a:lnTo>
                  <a:pt x="2110" y="0"/>
                </a:lnTo>
                <a:lnTo>
                  <a:pt x="2100" y="113"/>
                </a:lnTo>
                <a:lnTo>
                  <a:pt x="2038" y="107"/>
                </a:lnTo>
                <a:cubicBezTo>
                  <a:pt x="1463" y="55"/>
                  <a:pt x="903" y="302"/>
                  <a:pt x="554" y="764"/>
                </a:cubicBezTo>
                <a:cubicBezTo>
                  <a:pt x="0" y="1500"/>
                  <a:pt x="146" y="2547"/>
                  <a:pt x="882" y="3102"/>
                </a:cubicBezTo>
                <a:cubicBezTo>
                  <a:pt x="1618" y="3657"/>
                  <a:pt x="2664" y="3510"/>
                  <a:pt x="3219" y="2774"/>
                </a:cubicBezTo>
                <a:cubicBezTo>
                  <a:pt x="3336" y="2619"/>
                  <a:pt x="3423" y="2448"/>
                  <a:pt x="3480" y="2268"/>
                </a:cubicBezTo>
                <a:lnTo>
                  <a:pt x="3233" y="226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04 -4.44444E-6 L 2.68115E-6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5" grpId="0" animBg="1"/>
      <p:bldP spid="1434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圆角矩形 5"/>
          <p:cNvSpPr>
            <a:spLocks/>
          </p:cNvSpPr>
          <p:nvPr/>
        </p:nvSpPr>
        <p:spPr bwMode="auto">
          <a:xfrm>
            <a:off x="1510755" y="1408955"/>
            <a:ext cx="3265487" cy="568325"/>
          </a:xfrm>
          <a:custGeom>
            <a:avLst/>
            <a:gdLst>
              <a:gd name="T0" fmla="*/ 0 w 3265930"/>
              <a:gd name="T1" fmla="*/ 0 h 569236"/>
              <a:gd name="T2" fmla="*/ 2981312 w 3265930"/>
              <a:gd name="T3" fmla="*/ 0 h 569236"/>
              <a:gd name="T4" fmla="*/ 3265930 w 3265930"/>
              <a:gd name="T5" fmla="*/ 284618 h 569236"/>
              <a:gd name="T6" fmla="*/ 2981312 w 3265930"/>
              <a:gd name="T7" fmla="*/ 569236 h 569236"/>
              <a:gd name="T8" fmla="*/ 0 w 3265930"/>
              <a:gd name="T9" fmla="*/ 569236 h 569236"/>
              <a:gd name="T10" fmla="*/ 0 w 3265930"/>
              <a:gd name="T11" fmla="*/ 0 h 569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" name="TextBox 5"/>
          <p:cNvSpPr txBox="1">
            <a:spLocks noChangeArrowheads="1"/>
          </p:cNvSpPr>
          <p:nvPr/>
        </p:nvSpPr>
        <p:spPr bwMode="auto">
          <a:xfrm>
            <a:off x="2153692" y="1493093"/>
            <a:ext cx="691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IMA</a:t>
            </a:r>
            <a:endParaRPr lang="zh-CN" altLang="en-US" sz="20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22" name="空心弧 7"/>
          <p:cNvSpPr>
            <a:spLocks/>
          </p:cNvSpPr>
          <p:nvPr/>
        </p:nvSpPr>
        <p:spPr bwMode="auto">
          <a:xfrm rot="10800000" flipV="1">
            <a:off x="283617" y="1223218"/>
            <a:ext cx="1460500" cy="1460500"/>
          </a:xfrm>
          <a:custGeom>
            <a:avLst/>
            <a:gdLst>
              <a:gd name="T0" fmla="*/ 725285 w 1460631"/>
              <a:gd name="T1" fmla="*/ 1460614 h 1460631"/>
              <a:gd name="T2" fmla="*/ 1643 w 1460631"/>
              <a:gd name="T3" fmla="*/ 779275 h 1460631"/>
              <a:gd name="T4" fmla="*/ 627633 w 1460631"/>
              <a:gd name="T5" fmla="*/ 7254 h 1460631"/>
              <a:gd name="T6" fmla="*/ 1443810 w 1460631"/>
              <a:gd name="T7" fmla="*/ 574471 h 1460631"/>
              <a:gd name="T8" fmla="*/ 1193887 w 1460631"/>
              <a:gd name="T9" fmla="*/ 629061 h 1460631"/>
              <a:gd name="T10" fmla="*/ 663600 w 1460631"/>
              <a:gd name="T11" fmla="*/ 260528 h 1460631"/>
              <a:gd name="T12" fmla="*/ 256882 w 1460631"/>
              <a:gd name="T13" fmla="*/ 762126 h 1460631"/>
              <a:gd name="T14" fmla="*/ 727047 w 1460631"/>
              <a:gd name="T15" fmla="*/ 1204806 h 1460631"/>
              <a:gd name="T16" fmla="*/ 725285 w 1460631"/>
              <a:gd name="T17" fmla="*/ 1460614 h 1460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0631" h="1460631">
                <a:moveTo>
                  <a:pt x="725285" y="1460614"/>
                </a:moveTo>
                <a:cubicBezTo>
                  <a:pt x="342893" y="1457980"/>
                  <a:pt x="27279" y="1160816"/>
                  <a:pt x="1643" y="779275"/>
                </a:cubicBezTo>
                <a:cubicBezTo>
                  <a:pt x="-23993" y="397734"/>
                  <a:pt x="249031" y="61020"/>
                  <a:pt x="627633" y="7254"/>
                </a:cubicBezTo>
                <a:cubicBezTo>
                  <a:pt x="1006236" y="-46512"/>
                  <a:pt x="1362209" y="200878"/>
                  <a:pt x="1443810" y="574471"/>
                </a:cubicBezTo>
                <a:lnTo>
                  <a:pt x="1193887" y="629061"/>
                </a:lnTo>
                <a:cubicBezTo>
                  <a:pt x="1140869" y="386330"/>
                  <a:pt x="909586" y="225596"/>
                  <a:pt x="663600" y="260528"/>
                </a:cubicBezTo>
                <a:cubicBezTo>
                  <a:pt x="417614" y="295461"/>
                  <a:pt x="240225" y="514231"/>
                  <a:pt x="256882" y="762126"/>
                </a:cubicBezTo>
                <a:cubicBezTo>
                  <a:pt x="273538" y="1010021"/>
                  <a:pt x="478599" y="1203094"/>
                  <a:pt x="727047" y="1204806"/>
                </a:cubicBezTo>
                <a:cubicBezTo>
                  <a:pt x="726460" y="1290075"/>
                  <a:pt x="725872" y="1375345"/>
                  <a:pt x="725285" y="1460614"/>
                </a:cubicBezTo>
                <a:close/>
              </a:path>
            </a:pathLst>
          </a:custGeom>
          <a:solidFill>
            <a:srgbClr val="2B2E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" name="TextBox 11"/>
          <p:cNvSpPr txBox="1">
            <a:spLocks noChangeArrowheads="1"/>
          </p:cNvSpPr>
          <p:nvPr/>
        </p:nvSpPr>
        <p:spPr bwMode="auto">
          <a:xfrm>
            <a:off x="775742" y="1608980"/>
            <a:ext cx="571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28" name="TextBox 13"/>
          <p:cNvSpPr txBox="1">
            <a:spLocks noChangeArrowheads="1"/>
          </p:cNvSpPr>
          <p:nvPr/>
        </p:nvSpPr>
        <p:spPr bwMode="auto">
          <a:xfrm>
            <a:off x="357681" y="2737726"/>
            <a:ext cx="466058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zh-CN" altLang="en-US" dirty="0" smtClean="0"/>
              <a:t>要求：</a:t>
            </a:r>
            <a:r>
              <a:rPr lang="en-US" altLang="zh-CN" dirty="0" smtClean="0"/>
              <a:t>Boot</a:t>
            </a:r>
            <a:r>
              <a:rPr lang="zh-CN" altLang="en-US" dirty="0" smtClean="0"/>
              <a:t>菜单（</a:t>
            </a:r>
            <a:r>
              <a:rPr lang="en-US" altLang="zh-CN" dirty="0" smtClean="0"/>
              <a:t>/boot/grub/</a:t>
            </a:r>
            <a:r>
              <a:rPr lang="en-US" altLang="zh-CN" dirty="0" err="1" smtClean="0"/>
              <a:t>grub.cfg</a:t>
            </a:r>
            <a:r>
              <a:rPr lang="zh-CN" altLang="en-US" dirty="0" smtClean="0"/>
              <a:t>）里加入</a:t>
            </a:r>
            <a:r>
              <a:rPr lang="en-US" altLang="zh-CN" dirty="0" err="1" smtClean="0"/>
              <a:t>ima_tcb</a:t>
            </a:r>
            <a:endParaRPr lang="en-US" altLang="zh-CN" dirty="0" smtClean="0"/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zh-CN" altLang="en-US" dirty="0" smtClean="0"/>
              <a:t>绅士一点可以这样：</a:t>
            </a:r>
            <a:endParaRPr lang="en-US" altLang="zh-CN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 smtClean="0"/>
              <a:t>修改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/default/grub</a:t>
            </a:r>
            <a:r>
              <a:rPr lang="zh-CN" altLang="en-US" dirty="0" smtClean="0"/>
              <a:t>，然后</a:t>
            </a:r>
            <a:r>
              <a:rPr lang="en-US" altLang="zh-CN" dirty="0" smtClean="0"/>
              <a:t>update-grub2</a:t>
            </a:r>
            <a:endParaRPr lang="en-US" altLang="zh-CN" dirty="0"/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zh-CN" altLang="en-US" dirty="0" smtClean="0"/>
              <a:t>暴力一点可以这样：</a:t>
            </a:r>
            <a:endParaRPr lang="en-US" altLang="zh-CN" dirty="0" smtClean="0"/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 err="1"/>
              <a:t>sed</a:t>
            </a:r>
            <a:r>
              <a:rPr lang="en-US" i="1" dirty="0"/>
              <a:t> -</a:t>
            </a:r>
            <a:r>
              <a:rPr lang="en-US" i="1" dirty="0" err="1"/>
              <a:t>i</a:t>
            </a:r>
            <a:r>
              <a:rPr lang="en-US" i="1" dirty="0"/>
              <a:t> "/</a:t>
            </a:r>
            <a:r>
              <a:rPr lang="en-US" i="1" dirty="0" err="1"/>
              <a:t>linux</a:t>
            </a:r>
            <a:r>
              <a:rPr lang="en-US" i="1" dirty="0"/>
              <a:t>\t/s/$/&amp; </a:t>
            </a:r>
            <a:r>
              <a:rPr lang="en-US" i="1" dirty="0" err="1"/>
              <a:t>ima_tcb</a:t>
            </a:r>
            <a:r>
              <a:rPr lang="en-US" i="1" dirty="0"/>
              <a:t> </a:t>
            </a:r>
            <a:r>
              <a:rPr lang="en-US" i="1" dirty="0" err="1"/>
              <a:t>ima_template</a:t>
            </a:r>
            <a:r>
              <a:rPr lang="en-US" i="1" dirty="0"/>
              <a:t>=\"</a:t>
            </a:r>
            <a:r>
              <a:rPr lang="en-US" i="1" dirty="0" err="1"/>
              <a:t>ima</a:t>
            </a:r>
            <a:r>
              <a:rPr lang="en-US" i="1" dirty="0"/>
              <a:t>\" </a:t>
            </a:r>
            <a:r>
              <a:rPr lang="en-US" i="1" dirty="0" err="1"/>
              <a:t>ima_hash</a:t>
            </a:r>
            <a:r>
              <a:rPr lang="en-US" i="1" dirty="0"/>
              <a:t>=\"sha1\"/g" /</a:t>
            </a:r>
            <a:r>
              <a:rPr lang="en-US" i="1" dirty="0" smtClean="0"/>
              <a:t>boot/grub/</a:t>
            </a:r>
            <a:r>
              <a:rPr lang="en-US" i="1" dirty="0" err="1" smtClean="0"/>
              <a:t>grub.cfg</a:t>
            </a:r>
            <a:endParaRPr lang="en-US" dirty="0"/>
          </a:p>
        </p:txBody>
      </p:sp>
      <p:sp>
        <p:nvSpPr>
          <p:cNvPr id="9231" name="TextBox 16"/>
          <p:cNvSpPr txBox="1">
            <a:spLocks noChangeArrowheads="1"/>
          </p:cNvSpPr>
          <p:nvPr/>
        </p:nvSpPr>
        <p:spPr bwMode="auto">
          <a:xfrm>
            <a:off x="1147763" y="388938"/>
            <a:ext cx="10615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演示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32" name="五边形 17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3" name="燕尾形 18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25" y="1204815"/>
            <a:ext cx="6062885" cy="425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2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72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22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72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8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nimBg="1"/>
      <p:bldP spid="9220" grpId="0" autoUpdateAnimBg="0"/>
      <p:bldP spid="9222" grpId="0" animBg="1"/>
      <p:bldP spid="9226" grpId="0" autoUpdateAnimBg="0"/>
      <p:bldP spid="9228" grpId="0" autoUpdateAnimBg="0"/>
      <p:bldP spid="9231" grpId="0" autoUpdateAnimBg="0"/>
      <p:bldP spid="9232" grpId="0" animBg="1" autoUpdateAnimBg="0"/>
      <p:bldP spid="9233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圆角矩形 5"/>
          <p:cNvSpPr>
            <a:spLocks/>
          </p:cNvSpPr>
          <p:nvPr/>
        </p:nvSpPr>
        <p:spPr bwMode="auto">
          <a:xfrm>
            <a:off x="1510755" y="1408955"/>
            <a:ext cx="3265487" cy="568325"/>
          </a:xfrm>
          <a:custGeom>
            <a:avLst/>
            <a:gdLst>
              <a:gd name="T0" fmla="*/ 0 w 3265930"/>
              <a:gd name="T1" fmla="*/ 0 h 569236"/>
              <a:gd name="T2" fmla="*/ 2981312 w 3265930"/>
              <a:gd name="T3" fmla="*/ 0 h 569236"/>
              <a:gd name="T4" fmla="*/ 3265930 w 3265930"/>
              <a:gd name="T5" fmla="*/ 284618 h 569236"/>
              <a:gd name="T6" fmla="*/ 2981312 w 3265930"/>
              <a:gd name="T7" fmla="*/ 569236 h 569236"/>
              <a:gd name="T8" fmla="*/ 0 w 3265930"/>
              <a:gd name="T9" fmla="*/ 569236 h 569236"/>
              <a:gd name="T10" fmla="*/ 0 w 3265930"/>
              <a:gd name="T11" fmla="*/ 0 h 569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" name="TextBox 5"/>
          <p:cNvSpPr txBox="1">
            <a:spLocks noChangeArrowheads="1"/>
          </p:cNvSpPr>
          <p:nvPr/>
        </p:nvSpPr>
        <p:spPr bwMode="auto">
          <a:xfrm>
            <a:off x="2153692" y="1493093"/>
            <a:ext cx="691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IMA</a:t>
            </a:r>
            <a:endParaRPr lang="zh-CN" altLang="en-US" sz="20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22" name="空心弧 7"/>
          <p:cNvSpPr>
            <a:spLocks/>
          </p:cNvSpPr>
          <p:nvPr/>
        </p:nvSpPr>
        <p:spPr bwMode="auto">
          <a:xfrm rot="10800000" flipV="1">
            <a:off x="283617" y="1223218"/>
            <a:ext cx="1460500" cy="1460500"/>
          </a:xfrm>
          <a:custGeom>
            <a:avLst/>
            <a:gdLst>
              <a:gd name="T0" fmla="*/ 725285 w 1460631"/>
              <a:gd name="T1" fmla="*/ 1460614 h 1460631"/>
              <a:gd name="T2" fmla="*/ 1643 w 1460631"/>
              <a:gd name="T3" fmla="*/ 779275 h 1460631"/>
              <a:gd name="T4" fmla="*/ 627633 w 1460631"/>
              <a:gd name="T5" fmla="*/ 7254 h 1460631"/>
              <a:gd name="T6" fmla="*/ 1443810 w 1460631"/>
              <a:gd name="T7" fmla="*/ 574471 h 1460631"/>
              <a:gd name="T8" fmla="*/ 1193887 w 1460631"/>
              <a:gd name="T9" fmla="*/ 629061 h 1460631"/>
              <a:gd name="T10" fmla="*/ 663600 w 1460631"/>
              <a:gd name="T11" fmla="*/ 260528 h 1460631"/>
              <a:gd name="T12" fmla="*/ 256882 w 1460631"/>
              <a:gd name="T13" fmla="*/ 762126 h 1460631"/>
              <a:gd name="T14" fmla="*/ 727047 w 1460631"/>
              <a:gd name="T15" fmla="*/ 1204806 h 1460631"/>
              <a:gd name="T16" fmla="*/ 725285 w 1460631"/>
              <a:gd name="T17" fmla="*/ 1460614 h 1460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0631" h="1460631">
                <a:moveTo>
                  <a:pt x="725285" y="1460614"/>
                </a:moveTo>
                <a:cubicBezTo>
                  <a:pt x="342893" y="1457980"/>
                  <a:pt x="27279" y="1160816"/>
                  <a:pt x="1643" y="779275"/>
                </a:cubicBezTo>
                <a:cubicBezTo>
                  <a:pt x="-23993" y="397734"/>
                  <a:pt x="249031" y="61020"/>
                  <a:pt x="627633" y="7254"/>
                </a:cubicBezTo>
                <a:cubicBezTo>
                  <a:pt x="1006236" y="-46512"/>
                  <a:pt x="1362209" y="200878"/>
                  <a:pt x="1443810" y="574471"/>
                </a:cubicBezTo>
                <a:lnTo>
                  <a:pt x="1193887" y="629061"/>
                </a:lnTo>
                <a:cubicBezTo>
                  <a:pt x="1140869" y="386330"/>
                  <a:pt x="909586" y="225596"/>
                  <a:pt x="663600" y="260528"/>
                </a:cubicBezTo>
                <a:cubicBezTo>
                  <a:pt x="417614" y="295461"/>
                  <a:pt x="240225" y="514231"/>
                  <a:pt x="256882" y="762126"/>
                </a:cubicBezTo>
                <a:cubicBezTo>
                  <a:pt x="273538" y="1010021"/>
                  <a:pt x="478599" y="1203094"/>
                  <a:pt x="727047" y="1204806"/>
                </a:cubicBezTo>
                <a:cubicBezTo>
                  <a:pt x="726460" y="1290075"/>
                  <a:pt x="725872" y="1375345"/>
                  <a:pt x="725285" y="1460614"/>
                </a:cubicBezTo>
                <a:close/>
              </a:path>
            </a:pathLst>
          </a:custGeom>
          <a:solidFill>
            <a:srgbClr val="2B2E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" name="TextBox 11"/>
          <p:cNvSpPr txBox="1">
            <a:spLocks noChangeArrowheads="1"/>
          </p:cNvSpPr>
          <p:nvPr/>
        </p:nvSpPr>
        <p:spPr bwMode="auto">
          <a:xfrm>
            <a:off x="775742" y="1608980"/>
            <a:ext cx="571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28" name="TextBox 13"/>
          <p:cNvSpPr txBox="1">
            <a:spLocks noChangeArrowheads="1"/>
          </p:cNvSpPr>
          <p:nvPr/>
        </p:nvSpPr>
        <p:spPr bwMode="auto">
          <a:xfrm>
            <a:off x="1705893" y="2143968"/>
            <a:ext cx="4140211" cy="45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en-US" altLang="zh-CN" dirty="0" smtClean="0"/>
              <a:t>ML</a:t>
            </a:r>
            <a:r>
              <a:rPr lang="zh-CN" altLang="en-US" dirty="0" smtClean="0"/>
              <a:t>在这！！</a:t>
            </a:r>
            <a:endParaRPr lang="en-US" altLang="zh-CN" dirty="0" smtClean="0"/>
          </a:p>
        </p:txBody>
      </p:sp>
      <p:sp>
        <p:nvSpPr>
          <p:cNvPr id="9231" name="TextBox 16"/>
          <p:cNvSpPr txBox="1">
            <a:spLocks noChangeArrowheads="1"/>
          </p:cNvSpPr>
          <p:nvPr/>
        </p:nvSpPr>
        <p:spPr bwMode="auto">
          <a:xfrm>
            <a:off x="1147763" y="388938"/>
            <a:ext cx="10615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演示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32" name="五边形 17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3" name="燕尾形 18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30" y="2722694"/>
            <a:ext cx="10284171" cy="406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2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72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22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72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8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nimBg="1"/>
      <p:bldP spid="9220" grpId="0" autoUpdateAnimBg="0"/>
      <p:bldP spid="9222" grpId="0" animBg="1"/>
      <p:bldP spid="9226" grpId="0" autoUpdateAnimBg="0"/>
      <p:bldP spid="9228" grpId="0" autoUpdateAnimBg="0"/>
      <p:bldP spid="9231" grpId="0" autoUpdateAnimBg="0"/>
      <p:bldP spid="9232" grpId="0" animBg="1" autoUpdateAnimBg="0"/>
      <p:bldP spid="9233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圆角矩形 5"/>
          <p:cNvSpPr>
            <a:spLocks/>
          </p:cNvSpPr>
          <p:nvPr/>
        </p:nvSpPr>
        <p:spPr bwMode="auto">
          <a:xfrm>
            <a:off x="1366739" y="1412776"/>
            <a:ext cx="3265487" cy="569913"/>
          </a:xfrm>
          <a:custGeom>
            <a:avLst/>
            <a:gdLst>
              <a:gd name="T0" fmla="*/ 0 w 3265930"/>
              <a:gd name="T1" fmla="*/ 0 h 569236"/>
              <a:gd name="T2" fmla="*/ 2981312 w 3265930"/>
              <a:gd name="T3" fmla="*/ 0 h 569236"/>
              <a:gd name="T4" fmla="*/ 3265930 w 3265930"/>
              <a:gd name="T5" fmla="*/ 284618 h 569236"/>
              <a:gd name="T6" fmla="*/ 2981312 w 3265930"/>
              <a:gd name="T7" fmla="*/ 569236 h 569236"/>
              <a:gd name="T8" fmla="*/ 0 w 3265930"/>
              <a:gd name="T9" fmla="*/ 569236 h 569236"/>
              <a:gd name="T10" fmla="*/ 0 w 3265930"/>
              <a:gd name="T11" fmla="*/ 0 h 569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" name="空心弧 10"/>
          <p:cNvSpPr>
            <a:spLocks/>
          </p:cNvSpPr>
          <p:nvPr/>
        </p:nvSpPr>
        <p:spPr bwMode="auto">
          <a:xfrm rot="10800000">
            <a:off x="160239" y="1152426"/>
            <a:ext cx="1462087" cy="1460500"/>
          </a:xfrm>
          <a:custGeom>
            <a:avLst/>
            <a:gdLst>
              <a:gd name="T0" fmla="*/ 725285 w 1460631"/>
              <a:gd name="T1" fmla="*/ 1460614 h 1460631"/>
              <a:gd name="T2" fmla="*/ 1643 w 1460631"/>
              <a:gd name="T3" fmla="*/ 779275 h 1460631"/>
              <a:gd name="T4" fmla="*/ 627633 w 1460631"/>
              <a:gd name="T5" fmla="*/ 7254 h 1460631"/>
              <a:gd name="T6" fmla="*/ 1443810 w 1460631"/>
              <a:gd name="T7" fmla="*/ 574471 h 1460631"/>
              <a:gd name="T8" fmla="*/ 1193887 w 1460631"/>
              <a:gd name="T9" fmla="*/ 629061 h 1460631"/>
              <a:gd name="T10" fmla="*/ 663600 w 1460631"/>
              <a:gd name="T11" fmla="*/ 260528 h 1460631"/>
              <a:gd name="T12" fmla="*/ 256882 w 1460631"/>
              <a:gd name="T13" fmla="*/ 762126 h 1460631"/>
              <a:gd name="T14" fmla="*/ 727047 w 1460631"/>
              <a:gd name="T15" fmla="*/ 1204806 h 1460631"/>
              <a:gd name="T16" fmla="*/ 725285 w 1460631"/>
              <a:gd name="T17" fmla="*/ 1460614 h 1460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0631" h="1460631">
                <a:moveTo>
                  <a:pt x="725285" y="1460614"/>
                </a:moveTo>
                <a:cubicBezTo>
                  <a:pt x="342893" y="1457980"/>
                  <a:pt x="27279" y="1160816"/>
                  <a:pt x="1643" y="779275"/>
                </a:cubicBezTo>
                <a:cubicBezTo>
                  <a:pt x="-23993" y="397734"/>
                  <a:pt x="249031" y="61020"/>
                  <a:pt x="627633" y="7254"/>
                </a:cubicBezTo>
                <a:cubicBezTo>
                  <a:pt x="1006236" y="-46512"/>
                  <a:pt x="1362209" y="200878"/>
                  <a:pt x="1443810" y="574471"/>
                </a:cubicBezTo>
                <a:lnTo>
                  <a:pt x="1193887" y="629061"/>
                </a:lnTo>
                <a:cubicBezTo>
                  <a:pt x="1140869" y="386330"/>
                  <a:pt x="909586" y="225596"/>
                  <a:pt x="663600" y="260528"/>
                </a:cubicBezTo>
                <a:cubicBezTo>
                  <a:pt x="417614" y="295461"/>
                  <a:pt x="240225" y="514231"/>
                  <a:pt x="256882" y="762126"/>
                </a:cubicBezTo>
                <a:cubicBezTo>
                  <a:pt x="273538" y="1010021"/>
                  <a:pt x="478599" y="1203094"/>
                  <a:pt x="727047" y="1204806"/>
                </a:cubicBezTo>
                <a:cubicBezTo>
                  <a:pt x="726460" y="1290075"/>
                  <a:pt x="725872" y="1375345"/>
                  <a:pt x="725285" y="1460614"/>
                </a:cubicBezTo>
                <a:close/>
              </a:path>
            </a:pathLst>
          </a:custGeom>
          <a:solidFill>
            <a:srgbClr val="2B2E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7" name="TextBox 12"/>
          <p:cNvSpPr txBox="1">
            <a:spLocks noChangeArrowheads="1"/>
          </p:cNvSpPr>
          <p:nvPr/>
        </p:nvSpPr>
        <p:spPr bwMode="auto">
          <a:xfrm>
            <a:off x="631726" y="1541364"/>
            <a:ext cx="536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29" name="TextBox 14"/>
          <p:cNvSpPr txBox="1">
            <a:spLocks noChangeArrowheads="1"/>
          </p:cNvSpPr>
          <p:nvPr/>
        </p:nvSpPr>
        <p:spPr bwMode="auto">
          <a:xfrm>
            <a:off x="566738" y="2777746"/>
            <a:ext cx="4536504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charset="2"/>
              <a:buChar char="v"/>
            </a:pPr>
            <a:r>
              <a:rPr lang="zh-CN" altLang="en-US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视频（对应的架构图如→）</a:t>
            </a:r>
            <a:endParaRPr lang="zh-CN" altLang="en-US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30" name="TextBox 15"/>
          <p:cNvSpPr txBox="1">
            <a:spLocks noChangeArrowheads="1"/>
          </p:cNvSpPr>
          <p:nvPr/>
        </p:nvSpPr>
        <p:spPr bwMode="auto">
          <a:xfrm>
            <a:off x="2009676" y="1508026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远程证实</a:t>
            </a:r>
            <a:endParaRPr lang="zh-CN" altLang="en-US" sz="20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31" name="TextBox 16"/>
          <p:cNvSpPr txBox="1">
            <a:spLocks noChangeArrowheads="1"/>
          </p:cNvSpPr>
          <p:nvPr/>
        </p:nvSpPr>
        <p:spPr bwMode="auto">
          <a:xfrm>
            <a:off x="1147763" y="388938"/>
            <a:ext cx="10615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演示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32" name="五边形 17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3" name="燕尾形 18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448988"/>
            <a:ext cx="5663034" cy="57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8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2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72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22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72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11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  <p:bldP spid="9225" grpId="0" animBg="1"/>
      <p:bldP spid="9227" grpId="0" autoUpdateAnimBg="0"/>
      <p:bldP spid="9229" grpId="0" autoUpdateAnimBg="0"/>
      <p:bldP spid="9230" grpId="0" autoUpdateAnimBg="0"/>
      <p:bldP spid="9231" grpId="0" autoUpdateAnimBg="0"/>
      <p:bldP spid="9232" grpId="0" animBg="1" autoUpdateAnimBg="0"/>
      <p:bldP spid="9233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4"/>
          <p:cNvSpPr txBox="1">
            <a:spLocks noChangeArrowheads="1"/>
          </p:cNvSpPr>
          <p:nvPr/>
        </p:nvSpPr>
        <p:spPr bwMode="auto">
          <a:xfrm>
            <a:off x="2433638" y="1855788"/>
            <a:ext cx="113364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0" b="1" dirty="0">
                <a:solidFill>
                  <a:srgbClr val="21A3D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2000" b="1" dirty="0">
              <a:solidFill>
                <a:srgbClr val="21A3D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39" name="TextBox 5"/>
          <p:cNvSpPr txBox="1">
            <a:spLocks noChangeArrowheads="1"/>
          </p:cNvSpPr>
          <p:nvPr/>
        </p:nvSpPr>
        <p:spPr bwMode="auto">
          <a:xfrm>
            <a:off x="1768475" y="2846388"/>
            <a:ext cx="8477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3000">
                <a:solidFill>
                  <a:srgbClr val="21A3D0"/>
                </a:solidFill>
              </a:rPr>
              <a:t>part</a:t>
            </a:r>
            <a:endParaRPr lang="zh-CN" altLang="en-US" sz="3000">
              <a:solidFill>
                <a:srgbClr val="21A3D0"/>
              </a:solidFill>
            </a:endParaRP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3416300" y="2465388"/>
            <a:ext cx="7270750" cy="1334642"/>
            <a:chOff x="0" y="0"/>
            <a:chExt cx="7270359" cy="1335323"/>
          </a:xfrm>
        </p:grpSpPr>
        <p:sp>
          <p:nvSpPr>
            <p:cNvPr id="14341" name="TextBox 6"/>
            <p:cNvSpPr txBox="1">
              <a:spLocks noChangeArrowheads="1"/>
            </p:cNvSpPr>
            <p:nvPr/>
          </p:nvSpPr>
          <p:spPr bwMode="auto">
            <a:xfrm>
              <a:off x="20397" y="0"/>
              <a:ext cx="3069939" cy="492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600" b="1" dirty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现有工作</a:t>
              </a:r>
            </a:p>
          </p:txBody>
        </p:sp>
        <p:sp>
          <p:nvSpPr>
            <p:cNvPr id="14342" name="TextBox 7"/>
            <p:cNvSpPr txBox="1">
              <a:spLocks noChangeArrowheads="1"/>
            </p:cNvSpPr>
            <p:nvPr/>
          </p:nvSpPr>
          <p:spPr bwMode="auto">
            <a:xfrm>
              <a:off x="0" y="407518"/>
              <a:ext cx="5608187" cy="3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dirty="0" smtClean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zh-CN" altLang="en-US" dirty="0" smtClean="0">
                  <a:solidFill>
                    <a:srgbClr val="2B2E30"/>
                  </a:solidFill>
                  <a:ea typeface="微软雅黑" pitchFamily="34" charset="-122"/>
                </a:rPr>
                <a:t>并行远程证实 </a:t>
              </a:r>
              <a:r>
                <a:rPr lang="en-US" dirty="0" smtClean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zh-CN" altLang="en-US" dirty="0" smtClean="0">
                  <a:solidFill>
                    <a:srgbClr val="2B2E30"/>
                  </a:solidFill>
                  <a:ea typeface="微软雅黑" pitchFamily="34" charset="-122"/>
                </a:rPr>
                <a:t> 度量容器</a:t>
              </a:r>
              <a:endParaRPr lang="zh-CN" altLang="en-US" dirty="0">
                <a:solidFill>
                  <a:srgbClr val="2B2E30"/>
                </a:solidFill>
              </a:endParaRPr>
            </a:p>
          </p:txBody>
        </p:sp>
        <p:sp>
          <p:nvSpPr>
            <p:cNvPr id="14343" name="TextBox 15"/>
            <p:cNvSpPr txBox="1">
              <a:spLocks noChangeArrowheads="1"/>
            </p:cNvSpPr>
            <p:nvPr/>
          </p:nvSpPr>
          <p:spPr bwMode="auto">
            <a:xfrm>
              <a:off x="29785" y="965803"/>
              <a:ext cx="7240574" cy="3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我们需要</a:t>
              </a:r>
              <a:r>
                <a:rPr lang="en-US" altLang="zh-CN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paper</a:t>
              </a:r>
              <a:r>
                <a:rPr lang="zh-CN" altLang="en-US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！！</a:t>
              </a:r>
              <a:endParaRPr lang="zh-CN" altLang="en-US" dirty="0">
                <a:solidFill>
                  <a:srgbClr val="2B2E3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4344" name="直接连接符 10"/>
          <p:cNvCxnSpPr>
            <a:cxnSpLocks noChangeShapeType="1"/>
          </p:cNvCxnSpPr>
          <p:nvPr/>
        </p:nvCxnSpPr>
        <p:spPr bwMode="auto">
          <a:xfrm flipH="1">
            <a:off x="3576638" y="3328988"/>
            <a:ext cx="8620125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45" name="Freeform 10"/>
          <p:cNvSpPr>
            <a:spLocks/>
          </p:cNvSpPr>
          <p:nvPr/>
        </p:nvSpPr>
        <p:spPr bwMode="auto">
          <a:xfrm>
            <a:off x="1150938" y="2205038"/>
            <a:ext cx="1849437" cy="1944687"/>
          </a:xfrm>
          <a:custGeom>
            <a:avLst/>
            <a:gdLst>
              <a:gd name="T0" fmla="*/ 3233 w 3480"/>
              <a:gd name="T1" fmla="*/ 2268 h 3657"/>
              <a:gd name="T2" fmla="*/ 3033 w 3480"/>
              <a:gd name="T3" fmla="*/ 2634 h 3657"/>
              <a:gd name="T4" fmla="*/ 1023 w 3480"/>
              <a:gd name="T5" fmla="*/ 2915 h 3657"/>
              <a:gd name="T6" fmla="*/ 741 w 3480"/>
              <a:gd name="T7" fmla="*/ 905 h 3657"/>
              <a:gd name="T8" fmla="*/ 2017 w 3480"/>
              <a:gd name="T9" fmla="*/ 340 h 3657"/>
              <a:gd name="T10" fmla="*/ 2079 w 3480"/>
              <a:gd name="T11" fmla="*/ 345 h 3657"/>
              <a:gd name="T12" fmla="*/ 2067 w 3480"/>
              <a:gd name="T13" fmla="*/ 489 h 3657"/>
              <a:gd name="T14" fmla="*/ 2289 w 3480"/>
              <a:gd name="T15" fmla="*/ 254 h 3657"/>
              <a:gd name="T16" fmla="*/ 2110 w 3480"/>
              <a:gd name="T17" fmla="*/ 0 h 3657"/>
              <a:gd name="T18" fmla="*/ 2100 w 3480"/>
              <a:gd name="T19" fmla="*/ 113 h 3657"/>
              <a:gd name="T20" fmla="*/ 2038 w 3480"/>
              <a:gd name="T21" fmla="*/ 107 h 3657"/>
              <a:gd name="T22" fmla="*/ 554 w 3480"/>
              <a:gd name="T23" fmla="*/ 764 h 3657"/>
              <a:gd name="T24" fmla="*/ 882 w 3480"/>
              <a:gd name="T25" fmla="*/ 3102 h 3657"/>
              <a:gd name="T26" fmla="*/ 3219 w 3480"/>
              <a:gd name="T27" fmla="*/ 2774 h 3657"/>
              <a:gd name="T28" fmla="*/ 3480 w 3480"/>
              <a:gd name="T29" fmla="*/ 2268 h 3657"/>
              <a:gd name="T30" fmla="*/ 3233 w 3480"/>
              <a:gd name="T31" fmla="*/ 2268 h 3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80" h="3657">
                <a:moveTo>
                  <a:pt x="3233" y="2268"/>
                </a:moveTo>
                <a:cubicBezTo>
                  <a:pt x="3185" y="2397"/>
                  <a:pt x="3118" y="2521"/>
                  <a:pt x="3033" y="2634"/>
                </a:cubicBezTo>
                <a:cubicBezTo>
                  <a:pt x="2556" y="3266"/>
                  <a:pt x="1655" y="3393"/>
                  <a:pt x="1023" y="2915"/>
                </a:cubicBezTo>
                <a:cubicBezTo>
                  <a:pt x="390" y="2438"/>
                  <a:pt x="264" y="1538"/>
                  <a:pt x="741" y="905"/>
                </a:cubicBezTo>
                <a:cubicBezTo>
                  <a:pt x="1041" y="507"/>
                  <a:pt x="1523" y="295"/>
                  <a:pt x="2017" y="340"/>
                </a:cubicBezTo>
                <a:lnTo>
                  <a:pt x="2079" y="345"/>
                </a:lnTo>
                <a:lnTo>
                  <a:pt x="2067" y="489"/>
                </a:lnTo>
                <a:lnTo>
                  <a:pt x="2289" y="254"/>
                </a:lnTo>
                <a:lnTo>
                  <a:pt x="2110" y="0"/>
                </a:lnTo>
                <a:lnTo>
                  <a:pt x="2100" y="113"/>
                </a:lnTo>
                <a:lnTo>
                  <a:pt x="2038" y="107"/>
                </a:lnTo>
                <a:cubicBezTo>
                  <a:pt x="1463" y="55"/>
                  <a:pt x="903" y="302"/>
                  <a:pt x="554" y="764"/>
                </a:cubicBezTo>
                <a:cubicBezTo>
                  <a:pt x="0" y="1500"/>
                  <a:pt x="146" y="2547"/>
                  <a:pt x="882" y="3102"/>
                </a:cubicBezTo>
                <a:cubicBezTo>
                  <a:pt x="1618" y="3657"/>
                  <a:pt x="2664" y="3510"/>
                  <a:pt x="3219" y="2774"/>
                </a:cubicBezTo>
                <a:cubicBezTo>
                  <a:pt x="3336" y="2619"/>
                  <a:pt x="3423" y="2448"/>
                  <a:pt x="3480" y="2268"/>
                </a:cubicBezTo>
                <a:lnTo>
                  <a:pt x="3233" y="226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59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04 -4.44444E-6 L 2.68115E-6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5" grpId="0" animBg="1"/>
      <p:bldP spid="1434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8"/>
          <p:cNvSpPr txBox="1">
            <a:spLocks noChangeArrowheads="1"/>
          </p:cNvSpPr>
          <p:nvPr/>
        </p:nvSpPr>
        <p:spPr bwMode="auto">
          <a:xfrm>
            <a:off x="2079320" y="1852952"/>
            <a:ext cx="9203637" cy="115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en-US" altLang="zh-CN" sz="1600" dirty="0" smtClean="0"/>
              <a:t>Goal:</a:t>
            </a:r>
            <a:r>
              <a:rPr lang="zh-CN" altLang="en-US" sz="1600" dirty="0" smtClean="0"/>
              <a:t> 通过</a:t>
            </a:r>
            <a:r>
              <a:rPr lang="en-US" altLang="zh-CN" sz="1600" dirty="0" smtClean="0"/>
              <a:t>PCR</a:t>
            </a:r>
            <a:r>
              <a:rPr lang="zh-CN" altLang="en-US" sz="1600" dirty="0" smtClean="0"/>
              <a:t>验证</a:t>
            </a:r>
            <a:r>
              <a:rPr lang="en-US" altLang="zh-CN" sz="1600" dirty="0" smtClean="0"/>
              <a:t>ML</a:t>
            </a:r>
            <a:r>
              <a:rPr lang="zh-CN" altLang="en-US" sz="1600" dirty="0" smtClean="0"/>
              <a:t>时，由</a:t>
            </a:r>
            <a:r>
              <a:rPr lang="zh-CN" altLang="en-US" sz="1600" dirty="0" smtClean="0">
                <a:solidFill>
                  <a:srgbClr val="FF0000"/>
                </a:solidFill>
              </a:rPr>
              <a:t>串行变成并行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分析：验证者在获取到远程证实的证实证据后，需要用可信的</a:t>
            </a:r>
            <a:r>
              <a:rPr lang="en-US" altLang="zh-CN" sz="1600" dirty="0" smtClean="0"/>
              <a:t>PCR</a:t>
            </a:r>
            <a:r>
              <a:rPr lang="zh-CN" altLang="en-US" sz="1600" dirty="0" smtClean="0"/>
              <a:t>来验证</a:t>
            </a:r>
            <a:r>
              <a:rPr lang="en-US" altLang="zh-CN" sz="1600" dirty="0" smtClean="0"/>
              <a:t>ML</a:t>
            </a:r>
            <a:r>
              <a:rPr lang="zh-CN" altLang="en-US" sz="1600" dirty="0" smtClean="0"/>
              <a:t>，验证时必须遍历</a:t>
            </a:r>
            <a:r>
              <a:rPr lang="en-US" altLang="zh-CN" sz="1600" dirty="0" smtClean="0"/>
              <a:t>ML</a:t>
            </a:r>
            <a:r>
              <a:rPr lang="zh-CN" altLang="en-US" sz="1600" dirty="0" smtClean="0"/>
              <a:t>来模拟</a:t>
            </a:r>
            <a:r>
              <a:rPr lang="en-US" altLang="zh-CN" sz="1600" dirty="0" smtClean="0"/>
              <a:t>PCR</a:t>
            </a:r>
            <a:r>
              <a:rPr lang="zh-CN" altLang="en-US" sz="1600" dirty="0" smtClean="0"/>
              <a:t>的扩展操作，必须串行，效率低下</a:t>
            </a:r>
            <a:endParaRPr lang="en-US" altLang="zh-CN" sz="1600" dirty="0" smtClean="0"/>
          </a:p>
        </p:txBody>
      </p:sp>
      <p:cxnSp>
        <p:nvCxnSpPr>
          <p:cNvPr id="19460" name="直接连接符 9"/>
          <p:cNvCxnSpPr>
            <a:cxnSpLocks noChangeShapeType="1"/>
          </p:cNvCxnSpPr>
          <p:nvPr/>
        </p:nvCxnSpPr>
        <p:spPr bwMode="auto">
          <a:xfrm flipV="1">
            <a:off x="2229939" y="3169669"/>
            <a:ext cx="8476955" cy="34595"/>
          </a:xfrm>
          <a:prstGeom prst="line">
            <a:avLst/>
          </a:prstGeom>
          <a:noFill/>
          <a:ln w="9525" cmpd="sng">
            <a:solidFill>
              <a:schemeClr val="bg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61" name="TextBox 10"/>
          <p:cNvSpPr txBox="1">
            <a:spLocks noChangeArrowheads="1"/>
          </p:cNvSpPr>
          <p:nvPr/>
        </p:nvSpPr>
        <p:spPr bwMode="auto">
          <a:xfrm>
            <a:off x="2151328" y="3462099"/>
            <a:ext cx="7979501" cy="1471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en-US" altLang="zh-CN" sz="1600" dirty="0" smtClean="0"/>
              <a:t>Goal</a:t>
            </a:r>
            <a:r>
              <a:rPr lang="zh-CN" altLang="en-US" sz="1600" dirty="0" smtClean="0"/>
              <a:t>：完成对某个</a:t>
            </a:r>
            <a:r>
              <a:rPr lang="zh-CN" altLang="en-US" sz="1600" dirty="0" smtClean="0">
                <a:solidFill>
                  <a:srgbClr val="FF0000"/>
                </a:solidFill>
              </a:rPr>
              <a:t>容器</a:t>
            </a:r>
            <a:r>
              <a:rPr lang="zh-CN" altLang="en-US" sz="1600" dirty="0" smtClean="0"/>
              <a:t>的完整性度量</a:t>
            </a:r>
            <a:endParaRPr lang="en-US" altLang="zh-CN" sz="1600" dirty="0" smtClean="0"/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分析：容器是利用</a:t>
            </a:r>
            <a:r>
              <a:rPr lang="en-US" altLang="zh-CN" sz="1600" dirty="0" err="1" smtClean="0"/>
              <a:t>linux</a:t>
            </a:r>
            <a:r>
              <a:rPr lang="zh-CN" altLang="en-US" sz="1600" dirty="0" smtClean="0"/>
              <a:t>内核来实现轻量级的虚拟化。目前</a:t>
            </a:r>
            <a:r>
              <a:rPr lang="en-US" altLang="zh-CN" sz="1600" dirty="0" smtClean="0"/>
              <a:t>IMA</a:t>
            </a:r>
            <a:r>
              <a:rPr lang="zh-CN" altLang="en-US" sz="1600" dirty="0" smtClean="0"/>
              <a:t>将所有的度量事件放在</a:t>
            </a:r>
            <a:r>
              <a:rPr lang="zh-CN" altLang="en-US" sz="1600" dirty="0" smtClean="0">
                <a:solidFill>
                  <a:srgbClr val="FF0000"/>
                </a:solidFill>
              </a:rPr>
              <a:t>同一个</a:t>
            </a:r>
            <a:r>
              <a:rPr lang="en-US" altLang="zh-CN" sz="1600" dirty="0" smtClean="0">
                <a:solidFill>
                  <a:srgbClr val="FF0000"/>
                </a:solidFill>
              </a:rPr>
              <a:t>ML</a:t>
            </a:r>
            <a:r>
              <a:rPr lang="zh-CN" altLang="en-US" sz="1600" dirty="0" smtClean="0"/>
              <a:t>中，验证者</a:t>
            </a:r>
            <a:r>
              <a:rPr lang="zh-CN" altLang="en-US" sz="1600" dirty="0" smtClean="0">
                <a:solidFill>
                  <a:srgbClr val="FF0000"/>
                </a:solidFill>
              </a:rPr>
              <a:t>不能标识哪些度量值属于其验证的容器</a:t>
            </a:r>
            <a:r>
              <a:rPr lang="zh-CN" altLang="en-US" sz="1600" dirty="0" smtClean="0"/>
              <a:t>。而且传输其他容器的信息破坏</a:t>
            </a:r>
            <a:r>
              <a:rPr lang="zh-CN" altLang="en-US" sz="1600" dirty="0" smtClean="0">
                <a:solidFill>
                  <a:srgbClr val="FF0000"/>
                </a:solidFill>
              </a:rPr>
              <a:t>隐私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19466" name="TextBox 17"/>
          <p:cNvSpPr txBox="1">
            <a:spLocks noChangeArrowheads="1"/>
          </p:cNvSpPr>
          <p:nvPr/>
        </p:nvSpPr>
        <p:spPr bwMode="auto">
          <a:xfrm>
            <a:off x="1147763" y="388938"/>
            <a:ext cx="11368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概述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67" name="五边形 18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8" name="燕尾形 19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椭圆 16"/>
          <p:cNvSpPr>
            <a:spLocks noChangeArrowheads="1"/>
          </p:cNvSpPr>
          <p:nvPr/>
        </p:nvSpPr>
        <p:spPr bwMode="auto">
          <a:xfrm>
            <a:off x="121718" y="2068976"/>
            <a:ext cx="1879270" cy="1015196"/>
          </a:xfrm>
          <a:prstGeom prst="ellipse">
            <a:avLst/>
          </a:prstGeom>
          <a:solidFill>
            <a:schemeClr val="bg1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/>
          <a:p>
            <a:pPr algn="ctr" eaLnBrk="0" hangingPunct="0"/>
            <a:r>
              <a:rPr lang="en-US" altLang="zh-CN" b="1" dirty="0" err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TProv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16"/>
          <p:cNvSpPr>
            <a:spLocks noChangeArrowheads="1"/>
          </p:cNvSpPr>
          <p:nvPr/>
        </p:nvSpPr>
        <p:spPr bwMode="auto">
          <a:xfrm>
            <a:off x="113710" y="3448743"/>
            <a:ext cx="1879270" cy="1015196"/>
          </a:xfrm>
          <a:prstGeom prst="ellipse">
            <a:avLst/>
          </a:prstGeom>
          <a:solidFill>
            <a:schemeClr val="accent3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/>
          <a:p>
            <a:pPr algn="ctr" eaLnBrk="0" hangingPunct="0"/>
            <a:r>
              <a:rPr lang="en-US" altLang="zh-CN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Container-IMA</a:t>
            </a:r>
            <a:endParaRPr lang="zh-CN" altLang="en-US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697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2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72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22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2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2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1" grpId="0" autoUpdateAnimBg="0"/>
      <p:bldP spid="19466" grpId="0" autoUpdateAnimBg="0"/>
      <p:bldP spid="19467" grpId="0" animBg="1" autoUpdateAnimBg="0"/>
      <p:bldP spid="19468" grpId="0" animBg="1" autoUpdateAnimBg="0"/>
      <p:bldP spid="16" grpId="0" animBg="1" autoUpdateAnimBg="0"/>
      <p:bldP spid="13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6" name="TextBox 17"/>
          <p:cNvSpPr txBox="1">
            <a:spLocks noChangeArrowheads="1"/>
          </p:cNvSpPr>
          <p:nvPr/>
        </p:nvSpPr>
        <p:spPr bwMode="auto">
          <a:xfrm>
            <a:off x="1147763" y="388938"/>
            <a:ext cx="20902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3.2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TProv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：架构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67" name="五边形 18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8" name="燕尾形 19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" y="1122047"/>
            <a:ext cx="12196763" cy="57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autoUpdateAnimBg="0"/>
      <p:bldP spid="19467" grpId="0" animBg="1" autoUpdateAnimBg="0"/>
      <p:bldP spid="19468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6" name="TextBox 17"/>
          <p:cNvSpPr txBox="1">
            <a:spLocks noChangeArrowheads="1"/>
          </p:cNvSpPr>
          <p:nvPr/>
        </p:nvSpPr>
        <p:spPr bwMode="auto">
          <a:xfrm>
            <a:off x="1147763" y="388938"/>
            <a:ext cx="20902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3.2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TProv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：结果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67" name="五边形 18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8" name="燕尾形 19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50" y="1008112"/>
            <a:ext cx="5825615" cy="5849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97" y="1844824"/>
            <a:ext cx="576542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1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autoUpdateAnimBg="0"/>
      <p:bldP spid="19467" grpId="0" animBg="1" autoUpdateAnimBg="0"/>
      <p:bldP spid="19468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6" name="TextBox 17"/>
          <p:cNvSpPr txBox="1">
            <a:spLocks noChangeArrowheads="1"/>
          </p:cNvSpPr>
          <p:nvPr/>
        </p:nvSpPr>
        <p:spPr bwMode="auto">
          <a:xfrm>
            <a:off x="1147763" y="388938"/>
            <a:ext cx="31955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3.3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Container-IMA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：架构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67" name="五边形 18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8" name="燕尾形 19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7" y="1052736"/>
            <a:ext cx="6692900" cy="5549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501" y="1412776"/>
            <a:ext cx="496776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autoUpdateAnimBg="0"/>
      <p:bldP spid="19467" grpId="0" animBg="1" autoUpdateAnimBg="0"/>
      <p:bldP spid="1946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4"/>
          <p:cNvSpPr txBox="1">
            <a:spLocks noChangeArrowheads="1"/>
          </p:cNvSpPr>
          <p:nvPr/>
        </p:nvSpPr>
        <p:spPr bwMode="auto">
          <a:xfrm>
            <a:off x="2433638" y="1855788"/>
            <a:ext cx="113364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0" b="1" dirty="0">
                <a:solidFill>
                  <a:srgbClr val="21A3D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2000" b="1" dirty="0">
              <a:solidFill>
                <a:srgbClr val="21A3D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3" name="TextBox 5"/>
          <p:cNvSpPr txBox="1">
            <a:spLocks noChangeArrowheads="1"/>
          </p:cNvSpPr>
          <p:nvPr/>
        </p:nvSpPr>
        <p:spPr bwMode="auto">
          <a:xfrm>
            <a:off x="1768475" y="2846388"/>
            <a:ext cx="8477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3000">
                <a:solidFill>
                  <a:srgbClr val="21A3D0"/>
                </a:solidFill>
              </a:rPr>
              <a:t>part</a:t>
            </a:r>
            <a:endParaRPr lang="zh-CN" altLang="en-US" sz="3000">
              <a:solidFill>
                <a:srgbClr val="21A3D0"/>
              </a:solidFill>
            </a:endParaRPr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3416300" y="2465388"/>
            <a:ext cx="7270750" cy="1334642"/>
            <a:chOff x="0" y="0"/>
            <a:chExt cx="7270359" cy="1335323"/>
          </a:xfrm>
        </p:grpSpPr>
        <p:sp>
          <p:nvSpPr>
            <p:cNvPr id="20485" name="TextBox 6"/>
            <p:cNvSpPr txBox="1">
              <a:spLocks noChangeArrowheads="1"/>
            </p:cNvSpPr>
            <p:nvPr/>
          </p:nvSpPr>
          <p:spPr bwMode="auto">
            <a:xfrm>
              <a:off x="20397" y="0"/>
              <a:ext cx="306993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600" b="1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下一步工作</a:t>
              </a:r>
              <a:endParaRPr lang="zh-CN" altLang="en-US" sz="2600" b="1" dirty="0">
                <a:solidFill>
                  <a:srgbClr val="2B2E3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486" name="TextBox 7"/>
            <p:cNvSpPr txBox="1">
              <a:spLocks noChangeArrowheads="1"/>
            </p:cNvSpPr>
            <p:nvPr/>
          </p:nvSpPr>
          <p:spPr bwMode="auto">
            <a:xfrm>
              <a:off x="0" y="407518"/>
              <a:ext cx="56081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dirty="0" smtClean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zh-CN" altLang="en-US" dirty="0" smtClean="0">
                  <a:solidFill>
                    <a:srgbClr val="2B2E30"/>
                  </a:solidFill>
                  <a:ea typeface="微软雅黑" pitchFamily="34" charset="-122"/>
                </a:rPr>
                <a:t> 可信云      </a:t>
              </a:r>
              <a:r>
                <a:rPr lang="en-US" dirty="0" smtClean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zh-CN" altLang="en-US" dirty="0">
                  <a:solidFill>
                    <a:srgbClr val="2B2E30"/>
                  </a:solidFill>
                  <a:ea typeface="微软雅黑" pitchFamily="34" charset="-122"/>
                </a:rPr>
                <a:t> </a:t>
              </a:r>
              <a:r>
                <a:rPr lang="zh-CN" altLang="en-US" dirty="0" smtClean="0">
                  <a:solidFill>
                    <a:srgbClr val="2B2E30"/>
                  </a:solidFill>
                  <a:ea typeface="微软雅黑" pitchFamily="34" charset="-122"/>
                </a:rPr>
                <a:t>区块链</a:t>
              </a:r>
              <a:endParaRPr lang="zh-CN" altLang="en-US" dirty="0">
                <a:solidFill>
                  <a:srgbClr val="2B2E30"/>
                </a:solidFill>
              </a:endParaRPr>
            </a:p>
          </p:txBody>
        </p:sp>
        <p:sp>
          <p:nvSpPr>
            <p:cNvPr id="20487" name="TextBox 15"/>
            <p:cNvSpPr txBox="1">
              <a:spLocks noChangeArrowheads="1"/>
            </p:cNvSpPr>
            <p:nvPr/>
          </p:nvSpPr>
          <p:spPr bwMode="auto">
            <a:xfrm>
              <a:off x="29785" y="965803"/>
              <a:ext cx="7240574" cy="3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还是</a:t>
              </a:r>
              <a:r>
                <a:rPr lang="en-US" altLang="zh-CN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paper</a:t>
              </a:r>
              <a:r>
                <a:rPr lang="zh-CN" altLang="en-US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！！</a:t>
              </a:r>
              <a:endParaRPr lang="zh-CN" altLang="en-US" dirty="0">
                <a:solidFill>
                  <a:srgbClr val="2B2E3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0488" name="直接连接符 10"/>
          <p:cNvCxnSpPr>
            <a:cxnSpLocks noChangeShapeType="1"/>
          </p:cNvCxnSpPr>
          <p:nvPr/>
        </p:nvCxnSpPr>
        <p:spPr bwMode="auto">
          <a:xfrm flipH="1">
            <a:off x="3576638" y="3328988"/>
            <a:ext cx="8620125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89" name="Freeform 10"/>
          <p:cNvSpPr>
            <a:spLocks/>
          </p:cNvSpPr>
          <p:nvPr/>
        </p:nvSpPr>
        <p:spPr bwMode="auto">
          <a:xfrm>
            <a:off x="1150938" y="2205038"/>
            <a:ext cx="1849437" cy="1944687"/>
          </a:xfrm>
          <a:custGeom>
            <a:avLst/>
            <a:gdLst>
              <a:gd name="T0" fmla="*/ 3233 w 3480"/>
              <a:gd name="T1" fmla="*/ 2268 h 3657"/>
              <a:gd name="T2" fmla="*/ 3033 w 3480"/>
              <a:gd name="T3" fmla="*/ 2634 h 3657"/>
              <a:gd name="T4" fmla="*/ 1023 w 3480"/>
              <a:gd name="T5" fmla="*/ 2915 h 3657"/>
              <a:gd name="T6" fmla="*/ 741 w 3480"/>
              <a:gd name="T7" fmla="*/ 905 h 3657"/>
              <a:gd name="T8" fmla="*/ 2017 w 3480"/>
              <a:gd name="T9" fmla="*/ 340 h 3657"/>
              <a:gd name="T10" fmla="*/ 2079 w 3480"/>
              <a:gd name="T11" fmla="*/ 345 h 3657"/>
              <a:gd name="T12" fmla="*/ 2067 w 3480"/>
              <a:gd name="T13" fmla="*/ 489 h 3657"/>
              <a:gd name="T14" fmla="*/ 2289 w 3480"/>
              <a:gd name="T15" fmla="*/ 254 h 3657"/>
              <a:gd name="T16" fmla="*/ 2110 w 3480"/>
              <a:gd name="T17" fmla="*/ 0 h 3657"/>
              <a:gd name="T18" fmla="*/ 2100 w 3480"/>
              <a:gd name="T19" fmla="*/ 113 h 3657"/>
              <a:gd name="T20" fmla="*/ 2038 w 3480"/>
              <a:gd name="T21" fmla="*/ 107 h 3657"/>
              <a:gd name="T22" fmla="*/ 554 w 3480"/>
              <a:gd name="T23" fmla="*/ 764 h 3657"/>
              <a:gd name="T24" fmla="*/ 882 w 3480"/>
              <a:gd name="T25" fmla="*/ 3102 h 3657"/>
              <a:gd name="T26" fmla="*/ 3219 w 3480"/>
              <a:gd name="T27" fmla="*/ 2774 h 3657"/>
              <a:gd name="T28" fmla="*/ 3480 w 3480"/>
              <a:gd name="T29" fmla="*/ 2268 h 3657"/>
              <a:gd name="T30" fmla="*/ 3233 w 3480"/>
              <a:gd name="T31" fmla="*/ 2268 h 3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80" h="3657">
                <a:moveTo>
                  <a:pt x="3233" y="2268"/>
                </a:moveTo>
                <a:cubicBezTo>
                  <a:pt x="3185" y="2397"/>
                  <a:pt x="3118" y="2521"/>
                  <a:pt x="3033" y="2634"/>
                </a:cubicBezTo>
                <a:cubicBezTo>
                  <a:pt x="2556" y="3266"/>
                  <a:pt x="1655" y="3393"/>
                  <a:pt x="1023" y="2915"/>
                </a:cubicBezTo>
                <a:cubicBezTo>
                  <a:pt x="390" y="2438"/>
                  <a:pt x="264" y="1538"/>
                  <a:pt x="741" y="905"/>
                </a:cubicBezTo>
                <a:cubicBezTo>
                  <a:pt x="1041" y="507"/>
                  <a:pt x="1523" y="295"/>
                  <a:pt x="2017" y="340"/>
                </a:cubicBezTo>
                <a:lnTo>
                  <a:pt x="2079" y="345"/>
                </a:lnTo>
                <a:lnTo>
                  <a:pt x="2067" y="489"/>
                </a:lnTo>
                <a:lnTo>
                  <a:pt x="2289" y="254"/>
                </a:lnTo>
                <a:lnTo>
                  <a:pt x="2110" y="0"/>
                </a:lnTo>
                <a:lnTo>
                  <a:pt x="2100" y="113"/>
                </a:lnTo>
                <a:lnTo>
                  <a:pt x="2038" y="107"/>
                </a:lnTo>
                <a:cubicBezTo>
                  <a:pt x="1463" y="55"/>
                  <a:pt x="903" y="302"/>
                  <a:pt x="554" y="764"/>
                </a:cubicBezTo>
                <a:cubicBezTo>
                  <a:pt x="0" y="1500"/>
                  <a:pt x="146" y="2547"/>
                  <a:pt x="882" y="3102"/>
                </a:cubicBezTo>
                <a:cubicBezTo>
                  <a:pt x="1618" y="3657"/>
                  <a:pt x="2664" y="3510"/>
                  <a:pt x="3219" y="2774"/>
                </a:cubicBezTo>
                <a:cubicBezTo>
                  <a:pt x="3336" y="2619"/>
                  <a:pt x="3423" y="2448"/>
                  <a:pt x="3480" y="2268"/>
                </a:cubicBezTo>
                <a:lnTo>
                  <a:pt x="3233" y="226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31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04 -4.44444E-6 L 2.68115E-6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utoUpdateAnimBg="0"/>
      <p:bldP spid="20483" grpId="0" autoUpdateAnimBg="0"/>
      <p:bldP spid="20489" grpId="0" animBg="1"/>
      <p:bldP spid="2048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 txBox="1">
            <a:spLocks noChangeArrowheads="1"/>
          </p:cNvSpPr>
          <p:nvPr/>
        </p:nvSpPr>
        <p:spPr bwMode="auto">
          <a:xfrm>
            <a:off x="1033463" y="246063"/>
            <a:ext cx="13223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chemeClr val="tx2"/>
                </a:solidFill>
                <a:ea typeface="微软雅黑" pitchFamily="34" charset="-122"/>
              </a:rPr>
              <a:t>目录</a:t>
            </a:r>
          </a:p>
        </p:txBody>
      </p:sp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2114550" y="357188"/>
            <a:ext cx="1636713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>
                <a:solidFill>
                  <a:schemeClr val="tx2"/>
                </a:solidFill>
                <a:ea typeface="微软雅黑" pitchFamily="34" charset="-122"/>
              </a:rPr>
              <a:t>contents</a:t>
            </a:r>
          </a:p>
        </p:txBody>
      </p:sp>
      <p:sp>
        <p:nvSpPr>
          <p:cNvPr id="7172" name="五边形 2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燕尾形 8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74" name="Group 6"/>
          <p:cNvGrpSpPr>
            <a:grpSpLocks/>
          </p:cNvGrpSpPr>
          <p:nvPr/>
        </p:nvGrpSpPr>
        <p:grpSpPr bwMode="auto">
          <a:xfrm>
            <a:off x="1414463" y="2328863"/>
            <a:ext cx="3713162" cy="523875"/>
            <a:chOff x="0" y="0"/>
            <a:chExt cx="3396604" cy="479288"/>
          </a:xfrm>
        </p:grpSpPr>
        <p:sp>
          <p:nvSpPr>
            <p:cNvPr id="7175" name="椭圆 84"/>
            <p:cNvSpPr>
              <a:spLocks noChangeArrowheads="1"/>
            </p:cNvSpPr>
            <p:nvPr/>
          </p:nvSpPr>
          <p:spPr bwMode="auto">
            <a:xfrm>
              <a:off x="3123750" y="206434"/>
              <a:ext cx="272854" cy="272854"/>
            </a:xfrm>
            <a:prstGeom prst="ellipse">
              <a:avLst/>
            </a:prstGeom>
            <a:solidFill>
              <a:srgbClr val="A9BECB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7176" name="直接连接符 85"/>
            <p:cNvCxnSpPr>
              <a:cxnSpLocks noChangeShapeType="1"/>
            </p:cNvCxnSpPr>
            <p:nvPr/>
          </p:nvCxnSpPr>
          <p:spPr bwMode="auto">
            <a:xfrm>
              <a:off x="0" y="0"/>
              <a:ext cx="2833304" cy="0"/>
            </a:xfrm>
            <a:prstGeom prst="line">
              <a:avLst/>
            </a:prstGeom>
            <a:noFill/>
            <a:ln w="19050" cmpd="sng">
              <a:solidFill>
                <a:srgbClr val="21A3D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77" name="直接连接符 86"/>
            <p:cNvCxnSpPr>
              <a:cxnSpLocks noChangeShapeType="1"/>
            </p:cNvCxnSpPr>
            <p:nvPr/>
          </p:nvCxnSpPr>
          <p:spPr bwMode="auto">
            <a:xfrm>
              <a:off x="2833304" y="0"/>
              <a:ext cx="426874" cy="334908"/>
            </a:xfrm>
            <a:prstGeom prst="line">
              <a:avLst/>
            </a:prstGeom>
            <a:noFill/>
            <a:ln w="19050" cmpd="sng">
              <a:solidFill>
                <a:srgbClr val="21A3D0"/>
              </a:solidFill>
              <a:prstDash val="sysDash"/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178" name="Group 10"/>
          <p:cNvGrpSpPr>
            <a:grpSpLocks/>
          </p:cNvGrpSpPr>
          <p:nvPr/>
        </p:nvGrpSpPr>
        <p:grpSpPr bwMode="auto">
          <a:xfrm flipH="1">
            <a:off x="7162800" y="2328863"/>
            <a:ext cx="3713163" cy="523875"/>
            <a:chOff x="0" y="0"/>
            <a:chExt cx="3396604" cy="479288"/>
          </a:xfrm>
        </p:grpSpPr>
        <p:sp>
          <p:nvSpPr>
            <p:cNvPr id="7179" name="椭圆 88"/>
            <p:cNvSpPr>
              <a:spLocks noChangeArrowheads="1"/>
            </p:cNvSpPr>
            <p:nvPr/>
          </p:nvSpPr>
          <p:spPr bwMode="auto">
            <a:xfrm>
              <a:off x="3123750" y="206434"/>
              <a:ext cx="272854" cy="272854"/>
            </a:xfrm>
            <a:prstGeom prst="ellipse">
              <a:avLst/>
            </a:prstGeom>
            <a:solidFill>
              <a:srgbClr val="A9BECB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7180" name="直接连接符 89"/>
            <p:cNvCxnSpPr>
              <a:cxnSpLocks noChangeShapeType="1"/>
            </p:cNvCxnSpPr>
            <p:nvPr/>
          </p:nvCxnSpPr>
          <p:spPr bwMode="auto">
            <a:xfrm>
              <a:off x="0" y="0"/>
              <a:ext cx="2833304" cy="0"/>
            </a:xfrm>
            <a:prstGeom prst="line">
              <a:avLst/>
            </a:prstGeom>
            <a:noFill/>
            <a:ln w="19050" cmpd="sng">
              <a:solidFill>
                <a:srgbClr val="21A3D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81" name="直接连接符 90"/>
            <p:cNvCxnSpPr>
              <a:cxnSpLocks noChangeShapeType="1"/>
            </p:cNvCxnSpPr>
            <p:nvPr/>
          </p:nvCxnSpPr>
          <p:spPr bwMode="auto">
            <a:xfrm>
              <a:off x="2833304" y="0"/>
              <a:ext cx="426874" cy="334908"/>
            </a:xfrm>
            <a:prstGeom prst="line">
              <a:avLst/>
            </a:prstGeom>
            <a:noFill/>
            <a:ln w="19050" cmpd="sng">
              <a:solidFill>
                <a:srgbClr val="21A3D0"/>
              </a:solidFill>
              <a:prstDash val="sysDash"/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182" name="Group 14"/>
          <p:cNvGrpSpPr>
            <a:grpSpLocks/>
          </p:cNvGrpSpPr>
          <p:nvPr/>
        </p:nvGrpSpPr>
        <p:grpSpPr bwMode="auto">
          <a:xfrm flipV="1">
            <a:off x="1414463" y="4584700"/>
            <a:ext cx="3713162" cy="523875"/>
            <a:chOff x="0" y="0"/>
            <a:chExt cx="3396604" cy="479288"/>
          </a:xfrm>
        </p:grpSpPr>
        <p:sp>
          <p:nvSpPr>
            <p:cNvPr id="7183" name="椭圆 92"/>
            <p:cNvSpPr>
              <a:spLocks noChangeArrowheads="1"/>
            </p:cNvSpPr>
            <p:nvPr/>
          </p:nvSpPr>
          <p:spPr bwMode="auto">
            <a:xfrm>
              <a:off x="3123750" y="206434"/>
              <a:ext cx="272854" cy="272854"/>
            </a:xfrm>
            <a:prstGeom prst="ellipse">
              <a:avLst/>
            </a:prstGeom>
            <a:solidFill>
              <a:srgbClr val="A9BECB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7184" name="直接连接符 93"/>
            <p:cNvCxnSpPr>
              <a:cxnSpLocks noChangeShapeType="1"/>
            </p:cNvCxnSpPr>
            <p:nvPr/>
          </p:nvCxnSpPr>
          <p:spPr bwMode="auto">
            <a:xfrm>
              <a:off x="0" y="0"/>
              <a:ext cx="2833304" cy="0"/>
            </a:xfrm>
            <a:prstGeom prst="line">
              <a:avLst/>
            </a:prstGeom>
            <a:noFill/>
            <a:ln w="19050" cmpd="sng">
              <a:solidFill>
                <a:srgbClr val="21A3D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85" name="直接连接符 94"/>
            <p:cNvCxnSpPr>
              <a:cxnSpLocks noChangeShapeType="1"/>
            </p:cNvCxnSpPr>
            <p:nvPr/>
          </p:nvCxnSpPr>
          <p:spPr bwMode="auto">
            <a:xfrm>
              <a:off x="2833304" y="0"/>
              <a:ext cx="426874" cy="334908"/>
            </a:xfrm>
            <a:prstGeom prst="line">
              <a:avLst/>
            </a:prstGeom>
            <a:noFill/>
            <a:ln w="19050" cmpd="sng">
              <a:solidFill>
                <a:srgbClr val="21A3D0"/>
              </a:solidFill>
              <a:prstDash val="sysDash"/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186" name="Group 18"/>
          <p:cNvGrpSpPr>
            <a:grpSpLocks/>
          </p:cNvGrpSpPr>
          <p:nvPr/>
        </p:nvGrpSpPr>
        <p:grpSpPr bwMode="auto">
          <a:xfrm flipH="1" flipV="1">
            <a:off x="7162800" y="4584700"/>
            <a:ext cx="3713163" cy="523875"/>
            <a:chOff x="0" y="0"/>
            <a:chExt cx="3396604" cy="479288"/>
          </a:xfrm>
        </p:grpSpPr>
        <p:sp>
          <p:nvSpPr>
            <p:cNvPr id="7187" name="椭圆 96"/>
            <p:cNvSpPr>
              <a:spLocks noChangeArrowheads="1"/>
            </p:cNvSpPr>
            <p:nvPr/>
          </p:nvSpPr>
          <p:spPr bwMode="auto">
            <a:xfrm>
              <a:off x="3123750" y="206434"/>
              <a:ext cx="272854" cy="272854"/>
            </a:xfrm>
            <a:prstGeom prst="ellipse">
              <a:avLst/>
            </a:prstGeom>
            <a:solidFill>
              <a:srgbClr val="A9BECB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7188" name="直接连接符 97"/>
            <p:cNvCxnSpPr>
              <a:cxnSpLocks noChangeShapeType="1"/>
            </p:cNvCxnSpPr>
            <p:nvPr/>
          </p:nvCxnSpPr>
          <p:spPr bwMode="auto">
            <a:xfrm>
              <a:off x="0" y="0"/>
              <a:ext cx="2833304" cy="0"/>
            </a:xfrm>
            <a:prstGeom prst="line">
              <a:avLst/>
            </a:prstGeom>
            <a:noFill/>
            <a:ln w="19050" cmpd="sng">
              <a:solidFill>
                <a:srgbClr val="21A3D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89" name="直接连接符 98"/>
            <p:cNvCxnSpPr>
              <a:cxnSpLocks noChangeShapeType="1"/>
            </p:cNvCxnSpPr>
            <p:nvPr/>
          </p:nvCxnSpPr>
          <p:spPr bwMode="auto">
            <a:xfrm>
              <a:off x="2833304" y="0"/>
              <a:ext cx="426874" cy="334908"/>
            </a:xfrm>
            <a:prstGeom prst="line">
              <a:avLst/>
            </a:prstGeom>
            <a:noFill/>
            <a:ln w="19050" cmpd="sng">
              <a:solidFill>
                <a:srgbClr val="21A3D0"/>
              </a:solidFill>
              <a:prstDash val="sysDash"/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190" name="Group 22"/>
          <p:cNvGrpSpPr>
            <a:grpSpLocks/>
          </p:cNvGrpSpPr>
          <p:nvPr/>
        </p:nvGrpSpPr>
        <p:grpSpPr bwMode="auto">
          <a:xfrm>
            <a:off x="4565650" y="2185988"/>
            <a:ext cx="3125788" cy="3125787"/>
            <a:chOff x="0" y="0"/>
            <a:chExt cx="4922" cy="4922"/>
          </a:xfrm>
        </p:grpSpPr>
        <p:sp>
          <p:nvSpPr>
            <p:cNvPr id="7191" name="椭圆 77"/>
            <p:cNvSpPr>
              <a:spLocks noChangeArrowheads="1"/>
            </p:cNvSpPr>
            <p:nvPr/>
          </p:nvSpPr>
          <p:spPr bwMode="auto">
            <a:xfrm>
              <a:off x="0" y="0"/>
              <a:ext cx="4923" cy="4922"/>
            </a:xfrm>
            <a:prstGeom prst="ellips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500">
                <a:solidFill>
                  <a:srgbClr val="2B2E30"/>
                </a:solidFill>
              </a:endParaRPr>
            </a:p>
          </p:txBody>
        </p:sp>
        <p:grpSp>
          <p:nvGrpSpPr>
            <p:cNvPr id="7192" name="Group 24"/>
            <p:cNvGrpSpPr>
              <a:grpSpLocks/>
            </p:cNvGrpSpPr>
            <p:nvPr/>
          </p:nvGrpSpPr>
          <p:grpSpPr bwMode="auto">
            <a:xfrm>
              <a:off x="415" y="467"/>
              <a:ext cx="4070" cy="4075"/>
              <a:chOff x="0" y="0"/>
              <a:chExt cx="3411642" cy="3417058"/>
            </a:xfrm>
          </p:grpSpPr>
          <p:sp>
            <p:nvSpPr>
              <p:cNvPr id="7193" name="未知"/>
              <p:cNvSpPr>
                <a:spLocks/>
              </p:cNvSpPr>
              <p:nvPr/>
            </p:nvSpPr>
            <p:spPr bwMode="auto">
              <a:xfrm>
                <a:off x="1713102" y="198810"/>
                <a:ext cx="131072" cy="320905"/>
              </a:xfrm>
              <a:custGeom>
                <a:avLst/>
                <a:gdLst>
                  <a:gd name="T0" fmla="*/ 217 w 217"/>
                  <a:gd name="T1" fmla="*/ 2 h 532"/>
                  <a:gd name="T2" fmla="*/ 5 w 217"/>
                  <a:gd name="T3" fmla="*/ 0 h 532"/>
                  <a:gd name="T4" fmla="*/ 0 w 217"/>
                  <a:gd name="T5" fmla="*/ 530 h 532"/>
                  <a:gd name="T6" fmla="*/ 212 w 217"/>
                  <a:gd name="T7" fmla="*/ 532 h 532"/>
                  <a:gd name="T8" fmla="*/ 217 w 217"/>
                  <a:gd name="T9" fmla="*/ 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532">
                    <a:moveTo>
                      <a:pt x="217" y="2"/>
                    </a:moveTo>
                    <a:lnTo>
                      <a:pt x="5" y="0"/>
                    </a:lnTo>
                    <a:lnTo>
                      <a:pt x="0" y="530"/>
                    </a:lnTo>
                    <a:lnTo>
                      <a:pt x="212" y="532"/>
                    </a:lnTo>
                    <a:lnTo>
                      <a:pt x="217" y="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4" name="未知"/>
              <p:cNvSpPr>
                <a:spLocks/>
              </p:cNvSpPr>
              <p:nvPr/>
            </p:nvSpPr>
            <p:spPr bwMode="auto">
              <a:xfrm>
                <a:off x="955795" y="344673"/>
                <a:ext cx="271854" cy="340355"/>
              </a:xfrm>
              <a:custGeom>
                <a:avLst/>
                <a:gdLst>
                  <a:gd name="T0" fmla="*/ 185 w 445"/>
                  <a:gd name="T1" fmla="*/ 0 h 567"/>
                  <a:gd name="T2" fmla="*/ 0 w 445"/>
                  <a:gd name="T3" fmla="*/ 104 h 567"/>
                  <a:gd name="T4" fmla="*/ 260 w 445"/>
                  <a:gd name="T5" fmla="*/ 567 h 567"/>
                  <a:gd name="T6" fmla="*/ 445 w 445"/>
                  <a:gd name="T7" fmla="*/ 463 h 567"/>
                  <a:gd name="T8" fmla="*/ 185 w 445"/>
                  <a:gd name="T9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5" h="567">
                    <a:moveTo>
                      <a:pt x="185" y="0"/>
                    </a:moveTo>
                    <a:lnTo>
                      <a:pt x="0" y="104"/>
                    </a:lnTo>
                    <a:lnTo>
                      <a:pt x="260" y="567"/>
                    </a:lnTo>
                    <a:lnTo>
                      <a:pt x="445" y="463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5" name="未知"/>
              <p:cNvSpPr>
                <a:spLocks/>
              </p:cNvSpPr>
              <p:nvPr/>
            </p:nvSpPr>
            <p:spPr bwMode="auto">
              <a:xfrm>
                <a:off x="402383" y="855206"/>
                <a:ext cx="339819" cy="277146"/>
              </a:xfrm>
              <a:custGeom>
                <a:avLst/>
                <a:gdLst>
                  <a:gd name="T0" fmla="*/ 109 w 566"/>
                  <a:gd name="T1" fmla="*/ 0 h 453"/>
                  <a:gd name="T2" fmla="*/ 0 w 566"/>
                  <a:gd name="T3" fmla="*/ 183 h 453"/>
                  <a:gd name="T4" fmla="*/ 457 w 566"/>
                  <a:gd name="T5" fmla="*/ 453 h 453"/>
                  <a:gd name="T6" fmla="*/ 566 w 566"/>
                  <a:gd name="T7" fmla="*/ 270 h 453"/>
                  <a:gd name="T8" fmla="*/ 109 w 566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453">
                    <a:moveTo>
                      <a:pt x="109" y="0"/>
                    </a:moveTo>
                    <a:lnTo>
                      <a:pt x="0" y="183"/>
                    </a:lnTo>
                    <a:lnTo>
                      <a:pt x="457" y="453"/>
                    </a:lnTo>
                    <a:lnTo>
                      <a:pt x="566" y="27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6" name="未知"/>
              <p:cNvSpPr>
                <a:spLocks/>
              </p:cNvSpPr>
              <p:nvPr/>
            </p:nvSpPr>
            <p:spPr bwMode="auto">
              <a:xfrm>
                <a:off x="198494" y="1603990"/>
                <a:ext cx="325251" cy="131283"/>
              </a:xfrm>
              <a:custGeom>
                <a:avLst/>
                <a:gdLst>
                  <a:gd name="T0" fmla="*/ 2 w 533"/>
                  <a:gd name="T1" fmla="*/ 0 h 218"/>
                  <a:gd name="T2" fmla="*/ 0 w 533"/>
                  <a:gd name="T3" fmla="*/ 212 h 218"/>
                  <a:gd name="T4" fmla="*/ 530 w 533"/>
                  <a:gd name="T5" fmla="*/ 218 h 218"/>
                  <a:gd name="T6" fmla="*/ 533 w 533"/>
                  <a:gd name="T7" fmla="*/ 5 h 218"/>
                  <a:gd name="T8" fmla="*/ 2 w 533"/>
                  <a:gd name="T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3" h="218">
                    <a:moveTo>
                      <a:pt x="2" y="0"/>
                    </a:moveTo>
                    <a:lnTo>
                      <a:pt x="0" y="212"/>
                    </a:lnTo>
                    <a:lnTo>
                      <a:pt x="530" y="218"/>
                    </a:lnTo>
                    <a:lnTo>
                      <a:pt x="533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7" name="未知"/>
              <p:cNvSpPr>
                <a:spLocks/>
              </p:cNvSpPr>
              <p:nvPr/>
            </p:nvSpPr>
            <p:spPr bwMode="auto">
              <a:xfrm>
                <a:off x="344128" y="2221497"/>
                <a:ext cx="339819" cy="272282"/>
              </a:xfrm>
              <a:custGeom>
                <a:avLst/>
                <a:gdLst>
                  <a:gd name="T0" fmla="*/ 0 w 567"/>
                  <a:gd name="T1" fmla="*/ 260 h 445"/>
                  <a:gd name="T2" fmla="*/ 105 w 567"/>
                  <a:gd name="T3" fmla="*/ 445 h 445"/>
                  <a:gd name="T4" fmla="*/ 567 w 567"/>
                  <a:gd name="T5" fmla="*/ 185 h 445"/>
                  <a:gd name="T6" fmla="*/ 463 w 567"/>
                  <a:gd name="T7" fmla="*/ 0 h 445"/>
                  <a:gd name="T8" fmla="*/ 0 w 567"/>
                  <a:gd name="T9" fmla="*/ 26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7" h="445">
                    <a:moveTo>
                      <a:pt x="0" y="260"/>
                    </a:moveTo>
                    <a:lnTo>
                      <a:pt x="105" y="445"/>
                    </a:lnTo>
                    <a:lnTo>
                      <a:pt x="567" y="185"/>
                    </a:lnTo>
                    <a:lnTo>
                      <a:pt x="463" y="0"/>
                    </a:lnTo>
                    <a:lnTo>
                      <a:pt x="0" y="2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8" name="未知"/>
              <p:cNvSpPr>
                <a:spLocks/>
              </p:cNvSpPr>
              <p:nvPr/>
            </p:nvSpPr>
            <p:spPr bwMode="auto">
              <a:xfrm>
                <a:off x="1552905" y="1555367"/>
                <a:ext cx="339819" cy="340355"/>
              </a:xfrm>
              <a:custGeom>
                <a:avLst/>
                <a:gdLst>
                  <a:gd name="T0" fmla="*/ 427 w 565"/>
                  <a:gd name="T1" fmla="*/ 38 h 565"/>
                  <a:gd name="T2" fmla="*/ 388 w 565"/>
                  <a:gd name="T3" fmla="*/ 20 h 565"/>
                  <a:gd name="T4" fmla="*/ 347 w 565"/>
                  <a:gd name="T5" fmla="*/ 7 h 565"/>
                  <a:gd name="T6" fmla="*/ 294 w 565"/>
                  <a:gd name="T7" fmla="*/ 0 h 565"/>
                  <a:gd name="T8" fmla="*/ 252 w 565"/>
                  <a:gd name="T9" fmla="*/ 1 h 565"/>
                  <a:gd name="T10" fmla="*/ 200 w 565"/>
                  <a:gd name="T11" fmla="*/ 12 h 565"/>
                  <a:gd name="T12" fmla="*/ 150 w 565"/>
                  <a:gd name="T13" fmla="*/ 33 h 565"/>
                  <a:gd name="T14" fmla="*/ 93 w 565"/>
                  <a:gd name="T15" fmla="*/ 72 h 565"/>
                  <a:gd name="T16" fmla="*/ 64 w 565"/>
                  <a:gd name="T17" fmla="*/ 103 h 565"/>
                  <a:gd name="T18" fmla="*/ 39 w 565"/>
                  <a:gd name="T19" fmla="*/ 139 h 565"/>
                  <a:gd name="T20" fmla="*/ 15 w 565"/>
                  <a:gd name="T21" fmla="*/ 190 h 565"/>
                  <a:gd name="T22" fmla="*/ 4 w 565"/>
                  <a:gd name="T23" fmla="*/ 231 h 565"/>
                  <a:gd name="T24" fmla="*/ 0 w 565"/>
                  <a:gd name="T25" fmla="*/ 272 h 565"/>
                  <a:gd name="T26" fmla="*/ 3 w 565"/>
                  <a:gd name="T27" fmla="*/ 326 h 565"/>
                  <a:gd name="T28" fmla="*/ 22 w 565"/>
                  <a:gd name="T29" fmla="*/ 392 h 565"/>
                  <a:gd name="T30" fmla="*/ 40 w 565"/>
                  <a:gd name="T31" fmla="*/ 428 h 565"/>
                  <a:gd name="T32" fmla="*/ 73 w 565"/>
                  <a:gd name="T33" fmla="*/ 472 h 565"/>
                  <a:gd name="T34" fmla="*/ 104 w 565"/>
                  <a:gd name="T35" fmla="*/ 502 h 565"/>
                  <a:gd name="T36" fmla="*/ 152 w 565"/>
                  <a:gd name="T37" fmla="*/ 534 h 565"/>
                  <a:gd name="T38" fmla="*/ 204 w 565"/>
                  <a:gd name="T39" fmla="*/ 554 h 565"/>
                  <a:gd name="T40" fmla="*/ 245 w 565"/>
                  <a:gd name="T41" fmla="*/ 563 h 565"/>
                  <a:gd name="T42" fmla="*/ 299 w 565"/>
                  <a:gd name="T43" fmla="*/ 565 h 565"/>
                  <a:gd name="T44" fmla="*/ 353 w 565"/>
                  <a:gd name="T45" fmla="*/ 557 h 565"/>
                  <a:gd name="T46" fmla="*/ 404 w 565"/>
                  <a:gd name="T47" fmla="*/ 538 h 565"/>
                  <a:gd name="T48" fmla="*/ 451 w 565"/>
                  <a:gd name="T49" fmla="*/ 510 h 565"/>
                  <a:gd name="T50" fmla="*/ 493 w 565"/>
                  <a:gd name="T51" fmla="*/ 472 h 565"/>
                  <a:gd name="T52" fmla="*/ 527 w 565"/>
                  <a:gd name="T53" fmla="*/ 427 h 565"/>
                  <a:gd name="T54" fmla="*/ 551 w 565"/>
                  <a:gd name="T55" fmla="*/ 375 h 565"/>
                  <a:gd name="T56" fmla="*/ 565 w 565"/>
                  <a:gd name="T57" fmla="*/ 307 h 565"/>
                  <a:gd name="T58" fmla="*/ 564 w 565"/>
                  <a:gd name="T59" fmla="*/ 253 h 565"/>
                  <a:gd name="T60" fmla="*/ 553 w 565"/>
                  <a:gd name="T61" fmla="*/ 199 h 565"/>
                  <a:gd name="T62" fmla="*/ 532 w 565"/>
                  <a:gd name="T63" fmla="*/ 149 h 565"/>
                  <a:gd name="T64" fmla="*/ 510 w 565"/>
                  <a:gd name="T65" fmla="*/ 114 h 565"/>
                  <a:gd name="T66" fmla="*/ 483 w 565"/>
                  <a:gd name="T67" fmla="*/ 82 h 565"/>
                  <a:gd name="T68" fmla="*/ 427 w 565"/>
                  <a:gd name="T69" fmla="*/ 38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5" h="565">
                    <a:moveTo>
                      <a:pt x="427" y="38"/>
                    </a:moveTo>
                    <a:lnTo>
                      <a:pt x="388" y="20"/>
                    </a:lnTo>
                    <a:lnTo>
                      <a:pt x="347" y="7"/>
                    </a:lnTo>
                    <a:lnTo>
                      <a:pt x="294" y="0"/>
                    </a:lnTo>
                    <a:lnTo>
                      <a:pt x="252" y="1"/>
                    </a:lnTo>
                    <a:lnTo>
                      <a:pt x="200" y="12"/>
                    </a:lnTo>
                    <a:lnTo>
                      <a:pt x="150" y="33"/>
                    </a:lnTo>
                    <a:lnTo>
                      <a:pt x="93" y="72"/>
                    </a:lnTo>
                    <a:lnTo>
                      <a:pt x="64" y="103"/>
                    </a:lnTo>
                    <a:lnTo>
                      <a:pt x="39" y="139"/>
                    </a:lnTo>
                    <a:lnTo>
                      <a:pt x="15" y="190"/>
                    </a:lnTo>
                    <a:lnTo>
                      <a:pt x="4" y="231"/>
                    </a:lnTo>
                    <a:lnTo>
                      <a:pt x="0" y="272"/>
                    </a:lnTo>
                    <a:lnTo>
                      <a:pt x="3" y="326"/>
                    </a:lnTo>
                    <a:lnTo>
                      <a:pt x="22" y="392"/>
                    </a:lnTo>
                    <a:lnTo>
                      <a:pt x="40" y="428"/>
                    </a:lnTo>
                    <a:lnTo>
                      <a:pt x="73" y="472"/>
                    </a:lnTo>
                    <a:lnTo>
                      <a:pt x="104" y="502"/>
                    </a:lnTo>
                    <a:lnTo>
                      <a:pt x="152" y="534"/>
                    </a:lnTo>
                    <a:lnTo>
                      <a:pt x="204" y="554"/>
                    </a:lnTo>
                    <a:lnTo>
                      <a:pt x="245" y="563"/>
                    </a:lnTo>
                    <a:lnTo>
                      <a:pt x="299" y="565"/>
                    </a:lnTo>
                    <a:lnTo>
                      <a:pt x="353" y="557"/>
                    </a:lnTo>
                    <a:lnTo>
                      <a:pt x="404" y="538"/>
                    </a:lnTo>
                    <a:lnTo>
                      <a:pt x="451" y="510"/>
                    </a:lnTo>
                    <a:lnTo>
                      <a:pt x="493" y="472"/>
                    </a:lnTo>
                    <a:lnTo>
                      <a:pt x="527" y="427"/>
                    </a:lnTo>
                    <a:lnTo>
                      <a:pt x="551" y="375"/>
                    </a:lnTo>
                    <a:lnTo>
                      <a:pt x="565" y="307"/>
                    </a:lnTo>
                    <a:lnTo>
                      <a:pt x="564" y="253"/>
                    </a:lnTo>
                    <a:lnTo>
                      <a:pt x="553" y="199"/>
                    </a:lnTo>
                    <a:lnTo>
                      <a:pt x="532" y="149"/>
                    </a:lnTo>
                    <a:lnTo>
                      <a:pt x="510" y="114"/>
                    </a:lnTo>
                    <a:lnTo>
                      <a:pt x="483" y="82"/>
                    </a:lnTo>
                    <a:lnTo>
                      <a:pt x="427" y="3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0" name="未知"/>
              <p:cNvSpPr>
                <a:spLocks/>
              </p:cNvSpPr>
              <p:nvPr/>
            </p:nvSpPr>
            <p:spPr bwMode="auto">
              <a:xfrm>
                <a:off x="853853" y="2707715"/>
                <a:ext cx="276706" cy="340355"/>
              </a:xfrm>
              <a:custGeom>
                <a:avLst/>
                <a:gdLst>
                  <a:gd name="T0" fmla="*/ 0 w 453"/>
                  <a:gd name="T1" fmla="*/ 456 h 564"/>
                  <a:gd name="T2" fmla="*/ 183 w 453"/>
                  <a:gd name="T3" fmla="*/ 564 h 564"/>
                  <a:gd name="T4" fmla="*/ 453 w 453"/>
                  <a:gd name="T5" fmla="*/ 107 h 564"/>
                  <a:gd name="T6" fmla="*/ 270 w 453"/>
                  <a:gd name="T7" fmla="*/ 0 h 564"/>
                  <a:gd name="T8" fmla="*/ 0 w 453"/>
                  <a:gd name="T9" fmla="*/ 456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564">
                    <a:moveTo>
                      <a:pt x="0" y="456"/>
                    </a:moveTo>
                    <a:lnTo>
                      <a:pt x="183" y="564"/>
                    </a:lnTo>
                    <a:lnTo>
                      <a:pt x="453" y="107"/>
                    </a:lnTo>
                    <a:lnTo>
                      <a:pt x="270" y="0"/>
                    </a:lnTo>
                    <a:lnTo>
                      <a:pt x="0" y="45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1" name="未知"/>
              <p:cNvSpPr>
                <a:spLocks/>
              </p:cNvSpPr>
              <p:nvPr/>
            </p:nvSpPr>
            <p:spPr bwMode="auto">
              <a:xfrm>
                <a:off x="1601450" y="2926516"/>
                <a:ext cx="131072" cy="325769"/>
              </a:xfrm>
              <a:custGeom>
                <a:avLst/>
                <a:gdLst>
                  <a:gd name="T0" fmla="*/ 0 w 218"/>
                  <a:gd name="T1" fmla="*/ 530 h 534"/>
                  <a:gd name="T2" fmla="*/ 213 w 218"/>
                  <a:gd name="T3" fmla="*/ 534 h 534"/>
                  <a:gd name="T4" fmla="*/ 218 w 218"/>
                  <a:gd name="T5" fmla="*/ 2 h 534"/>
                  <a:gd name="T6" fmla="*/ 5 w 218"/>
                  <a:gd name="T7" fmla="*/ 0 h 534"/>
                  <a:gd name="T8" fmla="*/ 0 w 218"/>
                  <a:gd name="T9" fmla="*/ 530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534">
                    <a:moveTo>
                      <a:pt x="0" y="530"/>
                    </a:moveTo>
                    <a:lnTo>
                      <a:pt x="213" y="534"/>
                    </a:lnTo>
                    <a:lnTo>
                      <a:pt x="218" y="2"/>
                    </a:lnTo>
                    <a:lnTo>
                      <a:pt x="5" y="0"/>
                    </a:lnTo>
                    <a:lnTo>
                      <a:pt x="0" y="53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2" name="未知"/>
              <p:cNvSpPr>
                <a:spLocks/>
              </p:cNvSpPr>
              <p:nvPr/>
            </p:nvSpPr>
            <p:spPr bwMode="auto">
              <a:xfrm>
                <a:off x="2217975" y="2761202"/>
                <a:ext cx="271854" cy="345219"/>
              </a:xfrm>
              <a:custGeom>
                <a:avLst/>
                <a:gdLst>
                  <a:gd name="T0" fmla="*/ 260 w 444"/>
                  <a:gd name="T1" fmla="*/ 566 h 566"/>
                  <a:gd name="T2" fmla="*/ 444 w 444"/>
                  <a:gd name="T3" fmla="*/ 461 h 566"/>
                  <a:gd name="T4" fmla="*/ 184 w 444"/>
                  <a:gd name="T5" fmla="*/ 0 h 566"/>
                  <a:gd name="T6" fmla="*/ 0 w 444"/>
                  <a:gd name="T7" fmla="*/ 104 h 566"/>
                  <a:gd name="T8" fmla="*/ 260 w 444"/>
                  <a:gd name="T9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566">
                    <a:moveTo>
                      <a:pt x="260" y="566"/>
                    </a:moveTo>
                    <a:lnTo>
                      <a:pt x="444" y="461"/>
                    </a:lnTo>
                    <a:lnTo>
                      <a:pt x="184" y="0"/>
                    </a:lnTo>
                    <a:lnTo>
                      <a:pt x="0" y="104"/>
                    </a:lnTo>
                    <a:lnTo>
                      <a:pt x="260" y="5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3" name="未知"/>
              <p:cNvSpPr>
                <a:spLocks/>
              </p:cNvSpPr>
              <p:nvPr/>
            </p:nvSpPr>
            <p:spPr bwMode="auto">
              <a:xfrm>
                <a:off x="2703428" y="2318737"/>
                <a:ext cx="339819" cy="277146"/>
              </a:xfrm>
              <a:custGeom>
                <a:avLst/>
                <a:gdLst>
                  <a:gd name="T0" fmla="*/ 457 w 565"/>
                  <a:gd name="T1" fmla="*/ 452 h 452"/>
                  <a:gd name="T2" fmla="*/ 565 w 565"/>
                  <a:gd name="T3" fmla="*/ 270 h 452"/>
                  <a:gd name="T4" fmla="*/ 108 w 565"/>
                  <a:gd name="T5" fmla="*/ 0 h 452"/>
                  <a:gd name="T6" fmla="*/ 0 w 565"/>
                  <a:gd name="T7" fmla="*/ 183 h 452"/>
                  <a:gd name="T8" fmla="*/ 457 w 565"/>
                  <a:gd name="T9" fmla="*/ 452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5" h="452">
                    <a:moveTo>
                      <a:pt x="457" y="452"/>
                    </a:moveTo>
                    <a:lnTo>
                      <a:pt x="565" y="270"/>
                    </a:lnTo>
                    <a:lnTo>
                      <a:pt x="108" y="0"/>
                    </a:lnTo>
                    <a:lnTo>
                      <a:pt x="0" y="183"/>
                    </a:lnTo>
                    <a:lnTo>
                      <a:pt x="457" y="45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4" name="未知"/>
              <p:cNvSpPr>
                <a:spLocks/>
              </p:cNvSpPr>
              <p:nvPr/>
            </p:nvSpPr>
            <p:spPr bwMode="auto">
              <a:xfrm>
                <a:off x="2921879" y="1715822"/>
                <a:ext cx="325251" cy="131283"/>
              </a:xfrm>
              <a:custGeom>
                <a:avLst/>
                <a:gdLst>
                  <a:gd name="T0" fmla="*/ 530 w 532"/>
                  <a:gd name="T1" fmla="*/ 218 h 218"/>
                  <a:gd name="T2" fmla="*/ 532 w 532"/>
                  <a:gd name="T3" fmla="*/ 6 h 218"/>
                  <a:gd name="T4" fmla="*/ 2 w 532"/>
                  <a:gd name="T5" fmla="*/ 0 h 218"/>
                  <a:gd name="T6" fmla="*/ 0 w 532"/>
                  <a:gd name="T7" fmla="*/ 212 h 218"/>
                  <a:gd name="T8" fmla="*/ 530 w 532"/>
                  <a:gd name="T9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2" h="218">
                    <a:moveTo>
                      <a:pt x="530" y="218"/>
                    </a:moveTo>
                    <a:lnTo>
                      <a:pt x="532" y="6"/>
                    </a:lnTo>
                    <a:lnTo>
                      <a:pt x="2" y="0"/>
                    </a:lnTo>
                    <a:lnTo>
                      <a:pt x="0" y="212"/>
                    </a:lnTo>
                    <a:lnTo>
                      <a:pt x="530" y="21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5" name="未知"/>
              <p:cNvSpPr>
                <a:spLocks/>
              </p:cNvSpPr>
              <p:nvPr/>
            </p:nvSpPr>
            <p:spPr bwMode="auto">
              <a:xfrm>
                <a:off x="2756824" y="957316"/>
                <a:ext cx="344671" cy="267424"/>
              </a:xfrm>
              <a:custGeom>
                <a:avLst/>
                <a:gdLst>
                  <a:gd name="T0" fmla="*/ 566 w 566"/>
                  <a:gd name="T1" fmla="*/ 185 h 445"/>
                  <a:gd name="T2" fmla="*/ 462 w 566"/>
                  <a:gd name="T3" fmla="*/ 0 h 445"/>
                  <a:gd name="T4" fmla="*/ 0 w 566"/>
                  <a:gd name="T5" fmla="*/ 261 h 445"/>
                  <a:gd name="T6" fmla="*/ 105 w 566"/>
                  <a:gd name="T7" fmla="*/ 445 h 445"/>
                  <a:gd name="T8" fmla="*/ 566 w 566"/>
                  <a:gd name="T9" fmla="*/ 185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445">
                    <a:moveTo>
                      <a:pt x="566" y="185"/>
                    </a:moveTo>
                    <a:lnTo>
                      <a:pt x="462" y="0"/>
                    </a:lnTo>
                    <a:lnTo>
                      <a:pt x="0" y="261"/>
                    </a:lnTo>
                    <a:lnTo>
                      <a:pt x="105" y="445"/>
                    </a:lnTo>
                    <a:lnTo>
                      <a:pt x="566" y="18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6" name="未知"/>
              <p:cNvSpPr>
                <a:spLocks/>
              </p:cNvSpPr>
              <p:nvPr/>
            </p:nvSpPr>
            <p:spPr bwMode="auto">
              <a:xfrm>
                <a:off x="2315064" y="398160"/>
                <a:ext cx="276706" cy="345219"/>
              </a:xfrm>
              <a:custGeom>
                <a:avLst/>
                <a:gdLst>
                  <a:gd name="T0" fmla="*/ 453 w 453"/>
                  <a:gd name="T1" fmla="*/ 108 h 565"/>
                  <a:gd name="T2" fmla="*/ 270 w 453"/>
                  <a:gd name="T3" fmla="*/ 0 h 565"/>
                  <a:gd name="T4" fmla="*/ 0 w 453"/>
                  <a:gd name="T5" fmla="*/ 457 h 565"/>
                  <a:gd name="T6" fmla="*/ 183 w 453"/>
                  <a:gd name="T7" fmla="*/ 565 h 565"/>
                  <a:gd name="T8" fmla="*/ 453 w 453"/>
                  <a:gd name="T9" fmla="*/ 108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565">
                    <a:moveTo>
                      <a:pt x="453" y="108"/>
                    </a:moveTo>
                    <a:lnTo>
                      <a:pt x="270" y="0"/>
                    </a:lnTo>
                    <a:lnTo>
                      <a:pt x="0" y="457"/>
                    </a:lnTo>
                    <a:lnTo>
                      <a:pt x="183" y="565"/>
                    </a:lnTo>
                    <a:lnTo>
                      <a:pt x="453" y="10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8" name="Oval 6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11642" cy="3417058"/>
              </a:xfrm>
              <a:prstGeom prst="ellipse">
                <a:avLst/>
              </a:prstGeom>
              <a:noFill/>
              <a:ln w="57150" cmpd="sng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209" name="Group 41"/>
          <p:cNvGrpSpPr>
            <a:grpSpLocks/>
          </p:cNvGrpSpPr>
          <p:nvPr/>
        </p:nvGrpSpPr>
        <p:grpSpPr bwMode="auto">
          <a:xfrm>
            <a:off x="1431925" y="1692275"/>
            <a:ext cx="2941638" cy="1615440"/>
            <a:chOff x="0" y="0"/>
            <a:chExt cx="4633" cy="2543"/>
          </a:xfrm>
        </p:grpSpPr>
        <p:sp>
          <p:nvSpPr>
            <p:cNvPr id="7210" name="TextBox 81"/>
            <p:cNvSpPr txBox="1">
              <a:spLocks noChangeArrowheads="1"/>
            </p:cNvSpPr>
            <p:nvPr/>
          </p:nvSpPr>
          <p:spPr bwMode="auto">
            <a:xfrm>
              <a:off x="773" y="178"/>
              <a:ext cx="3860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可信计算理论</a:t>
              </a:r>
              <a:endPara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11" name="TextBox 82"/>
            <p:cNvSpPr txBox="1">
              <a:spLocks noChangeArrowheads="1"/>
            </p:cNvSpPr>
            <p:nvPr/>
          </p:nvSpPr>
          <p:spPr bwMode="auto">
            <a:xfrm>
              <a:off x="0" y="1090"/>
              <a:ext cx="3320" cy="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dirty="0" smtClean="0">
                  <a:solidFill>
                    <a:schemeClr val="tx2"/>
                  </a:solidFill>
                  <a:ea typeface="微软雅黑" pitchFamily="34" charset="-122"/>
                </a:rPr>
                <a:t>●</a:t>
              </a:r>
              <a:r>
                <a:rPr lang="zh-CN" altLang="en-US" dirty="0" smtClean="0">
                  <a:solidFill>
                    <a:schemeClr val="tx2"/>
                  </a:solidFill>
                  <a:ea typeface="微软雅黑" pitchFamily="34" charset="-122"/>
                </a:rPr>
                <a:t>信任根与信任链</a:t>
              </a:r>
              <a:endParaRPr lang="en-US" dirty="0">
                <a:solidFill>
                  <a:schemeClr val="tx2"/>
                </a:solidFill>
                <a:ea typeface="微软雅黑" pitchFamily="34" charset="-122"/>
              </a:endParaRPr>
            </a:p>
            <a:p>
              <a:pPr eaLnBrk="1" hangingPunct="1"/>
              <a:r>
                <a:rPr lang="en-US" dirty="0" smtClean="0">
                  <a:solidFill>
                    <a:schemeClr val="tx2"/>
                  </a:solidFill>
                  <a:ea typeface="微软雅黑" pitchFamily="34" charset="-122"/>
                </a:rPr>
                <a:t>●</a:t>
              </a:r>
              <a:r>
                <a:rPr lang="en-US" altLang="zh-CN" dirty="0" smtClean="0">
                  <a:solidFill>
                    <a:schemeClr val="tx2"/>
                  </a:solidFill>
                  <a:ea typeface="微软雅黑" pitchFamily="34" charset="-122"/>
                </a:rPr>
                <a:t>IMA</a:t>
              </a:r>
              <a:r>
                <a:rPr lang="zh-CN" altLang="en-US" dirty="0" smtClean="0">
                  <a:solidFill>
                    <a:schemeClr val="tx2"/>
                  </a:solidFill>
                  <a:ea typeface="微软雅黑" pitchFamily="34" charset="-122"/>
                </a:rPr>
                <a:t>与远程证实</a:t>
              </a:r>
              <a:endParaRPr lang="en-US" altLang="zh-CN" dirty="0" smtClean="0">
                <a:solidFill>
                  <a:schemeClr val="tx2"/>
                </a:solidFill>
                <a:ea typeface="微软雅黑" pitchFamily="34" charset="-122"/>
              </a:endParaRPr>
            </a:p>
            <a:p>
              <a:pPr eaLnBrk="1" hangingPunct="1"/>
              <a:r>
                <a:rPr lang="en-US" dirty="0" smtClean="0">
                  <a:solidFill>
                    <a:schemeClr val="tx2"/>
                  </a:solidFill>
                  <a:ea typeface="微软雅黑" pitchFamily="34" charset="-122"/>
                </a:rPr>
                <a:t>●</a:t>
              </a:r>
              <a:r>
                <a:rPr lang="zh-CN" altLang="en-US" dirty="0" smtClean="0">
                  <a:solidFill>
                    <a:schemeClr val="tx2"/>
                  </a:solidFill>
                  <a:ea typeface="微软雅黑" pitchFamily="34" charset="-122"/>
                </a:rPr>
                <a:t>虚拟化</a:t>
              </a:r>
              <a:endParaRPr lang="en-US" altLang="zh-CN" dirty="0">
                <a:solidFill>
                  <a:schemeClr val="tx2"/>
                </a:solidFill>
                <a:ea typeface="微软雅黑" pitchFamily="34" charset="-122"/>
              </a:endParaRPr>
            </a:p>
          </p:txBody>
        </p:sp>
        <p:sp>
          <p:nvSpPr>
            <p:cNvPr id="7212" name="Freeform 8"/>
            <p:cNvSpPr>
              <a:spLocks noEditPoints="1"/>
            </p:cNvSpPr>
            <p:nvPr/>
          </p:nvSpPr>
          <p:spPr bwMode="auto">
            <a:xfrm>
              <a:off x="20" y="0"/>
              <a:ext cx="648" cy="878"/>
            </a:xfrm>
            <a:custGeom>
              <a:avLst/>
              <a:gdLst>
                <a:gd name="T0" fmla="*/ 79 w 734"/>
                <a:gd name="T1" fmla="*/ 906 h 993"/>
                <a:gd name="T2" fmla="*/ 124 w 734"/>
                <a:gd name="T3" fmla="*/ 153 h 993"/>
                <a:gd name="T4" fmla="*/ 162 w 734"/>
                <a:gd name="T5" fmla="*/ 218 h 993"/>
                <a:gd name="T6" fmla="*/ 201 w 734"/>
                <a:gd name="T7" fmla="*/ 153 h 993"/>
                <a:gd name="T8" fmla="*/ 328 w 734"/>
                <a:gd name="T9" fmla="*/ 179 h 993"/>
                <a:gd name="T10" fmla="*/ 405 w 734"/>
                <a:gd name="T11" fmla="*/ 179 h 993"/>
                <a:gd name="T12" fmla="*/ 533 w 734"/>
                <a:gd name="T13" fmla="*/ 153 h 993"/>
                <a:gd name="T14" fmla="*/ 572 w 734"/>
                <a:gd name="T15" fmla="*/ 218 h 993"/>
                <a:gd name="T16" fmla="*/ 610 w 734"/>
                <a:gd name="T17" fmla="*/ 153 h 993"/>
                <a:gd name="T18" fmla="*/ 656 w 734"/>
                <a:gd name="T19" fmla="*/ 906 h 993"/>
                <a:gd name="T20" fmla="*/ 610 w 734"/>
                <a:gd name="T21" fmla="*/ 67 h 993"/>
                <a:gd name="T22" fmla="*/ 572 w 734"/>
                <a:gd name="T23" fmla="*/ 0 h 993"/>
                <a:gd name="T24" fmla="*/ 533 w 734"/>
                <a:gd name="T25" fmla="*/ 67 h 993"/>
                <a:gd name="T26" fmla="*/ 405 w 734"/>
                <a:gd name="T27" fmla="*/ 38 h 993"/>
                <a:gd name="T28" fmla="*/ 328 w 734"/>
                <a:gd name="T29" fmla="*/ 38 h 993"/>
                <a:gd name="T30" fmla="*/ 201 w 734"/>
                <a:gd name="T31" fmla="*/ 67 h 993"/>
                <a:gd name="T32" fmla="*/ 162 w 734"/>
                <a:gd name="T33" fmla="*/ 0 h 993"/>
                <a:gd name="T34" fmla="*/ 124 w 734"/>
                <a:gd name="T35" fmla="*/ 67 h 993"/>
                <a:gd name="T36" fmla="*/ 0 w 734"/>
                <a:gd name="T37" fmla="*/ 147 h 993"/>
                <a:gd name="T38" fmla="*/ 80 w 734"/>
                <a:gd name="T39" fmla="*/ 993 h 993"/>
                <a:gd name="T40" fmla="*/ 734 w 734"/>
                <a:gd name="T41" fmla="*/ 913 h 993"/>
                <a:gd name="T42" fmla="*/ 655 w 734"/>
                <a:gd name="T43" fmla="*/ 67 h 993"/>
                <a:gd name="T44" fmla="*/ 573 w 734"/>
                <a:gd name="T45" fmla="*/ 371 h 993"/>
                <a:gd name="T46" fmla="*/ 161 w 734"/>
                <a:gd name="T47" fmla="*/ 317 h 993"/>
                <a:gd name="T48" fmla="*/ 161 w 734"/>
                <a:gd name="T49" fmla="*/ 512 h 993"/>
                <a:gd name="T50" fmla="*/ 573 w 734"/>
                <a:gd name="T51" fmla="*/ 458 h 993"/>
                <a:gd name="T52" fmla="*/ 161 w 734"/>
                <a:gd name="T53" fmla="*/ 512 h 993"/>
                <a:gd name="T54" fmla="*/ 573 w 734"/>
                <a:gd name="T55" fmla="*/ 653 h 993"/>
                <a:gd name="T56" fmla="*/ 161 w 734"/>
                <a:gd name="T57" fmla="*/ 599 h 993"/>
                <a:gd name="T58" fmla="*/ 161 w 734"/>
                <a:gd name="T59" fmla="*/ 794 h 993"/>
                <a:gd name="T60" fmla="*/ 573 w 734"/>
                <a:gd name="T61" fmla="*/ 740 h 993"/>
                <a:gd name="T62" fmla="*/ 161 w 734"/>
                <a:gd name="T63" fmla="*/ 794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4" h="993">
                  <a:moveTo>
                    <a:pt x="656" y="906"/>
                  </a:moveTo>
                  <a:lnTo>
                    <a:pt x="79" y="906"/>
                  </a:lnTo>
                  <a:lnTo>
                    <a:pt x="79" y="153"/>
                  </a:lnTo>
                  <a:lnTo>
                    <a:pt x="124" y="153"/>
                  </a:lnTo>
                  <a:lnTo>
                    <a:pt x="124" y="179"/>
                  </a:lnTo>
                  <a:cubicBezTo>
                    <a:pt x="124" y="201"/>
                    <a:pt x="141" y="218"/>
                    <a:pt x="162" y="218"/>
                  </a:cubicBezTo>
                  <a:cubicBezTo>
                    <a:pt x="183" y="218"/>
                    <a:pt x="201" y="201"/>
                    <a:pt x="201" y="179"/>
                  </a:cubicBezTo>
                  <a:lnTo>
                    <a:pt x="201" y="153"/>
                  </a:lnTo>
                  <a:lnTo>
                    <a:pt x="328" y="153"/>
                  </a:lnTo>
                  <a:lnTo>
                    <a:pt x="328" y="179"/>
                  </a:lnTo>
                  <a:cubicBezTo>
                    <a:pt x="328" y="201"/>
                    <a:pt x="345" y="218"/>
                    <a:pt x="366" y="218"/>
                  </a:cubicBezTo>
                  <a:cubicBezTo>
                    <a:pt x="388" y="218"/>
                    <a:pt x="405" y="201"/>
                    <a:pt x="405" y="179"/>
                  </a:cubicBezTo>
                  <a:lnTo>
                    <a:pt x="405" y="153"/>
                  </a:lnTo>
                  <a:lnTo>
                    <a:pt x="533" y="153"/>
                  </a:lnTo>
                  <a:lnTo>
                    <a:pt x="533" y="179"/>
                  </a:lnTo>
                  <a:cubicBezTo>
                    <a:pt x="533" y="201"/>
                    <a:pt x="550" y="218"/>
                    <a:pt x="572" y="218"/>
                  </a:cubicBezTo>
                  <a:cubicBezTo>
                    <a:pt x="593" y="218"/>
                    <a:pt x="610" y="201"/>
                    <a:pt x="610" y="179"/>
                  </a:cubicBezTo>
                  <a:lnTo>
                    <a:pt x="610" y="153"/>
                  </a:lnTo>
                  <a:lnTo>
                    <a:pt x="656" y="153"/>
                  </a:lnTo>
                  <a:lnTo>
                    <a:pt x="656" y="906"/>
                  </a:lnTo>
                  <a:close/>
                  <a:moveTo>
                    <a:pt x="655" y="67"/>
                  </a:moveTo>
                  <a:lnTo>
                    <a:pt x="610" y="67"/>
                  </a:lnTo>
                  <a:lnTo>
                    <a:pt x="610" y="38"/>
                  </a:lnTo>
                  <a:cubicBezTo>
                    <a:pt x="610" y="17"/>
                    <a:pt x="593" y="0"/>
                    <a:pt x="572" y="0"/>
                  </a:cubicBezTo>
                  <a:cubicBezTo>
                    <a:pt x="550" y="0"/>
                    <a:pt x="533" y="17"/>
                    <a:pt x="533" y="38"/>
                  </a:cubicBezTo>
                  <a:lnTo>
                    <a:pt x="533" y="67"/>
                  </a:lnTo>
                  <a:lnTo>
                    <a:pt x="405" y="67"/>
                  </a:lnTo>
                  <a:lnTo>
                    <a:pt x="405" y="38"/>
                  </a:lnTo>
                  <a:cubicBezTo>
                    <a:pt x="405" y="17"/>
                    <a:pt x="388" y="0"/>
                    <a:pt x="366" y="0"/>
                  </a:cubicBezTo>
                  <a:cubicBezTo>
                    <a:pt x="345" y="0"/>
                    <a:pt x="328" y="17"/>
                    <a:pt x="328" y="38"/>
                  </a:cubicBezTo>
                  <a:lnTo>
                    <a:pt x="328" y="67"/>
                  </a:lnTo>
                  <a:lnTo>
                    <a:pt x="201" y="67"/>
                  </a:lnTo>
                  <a:lnTo>
                    <a:pt x="201" y="38"/>
                  </a:lnTo>
                  <a:cubicBezTo>
                    <a:pt x="201" y="17"/>
                    <a:pt x="183" y="0"/>
                    <a:pt x="162" y="0"/>
                  </a:cubicBezTo>
                  <a:cubicBezTo>
                    <a:pt x="141" y="0"/>
                    <a:pt x="124" y="17"/>
                    <a:pt x="124" y="38"/>
                  </a:cubicBezTo>
                  <a:lnTo>
                    <a:pt x="124" y="67"/>
                  </a:lnTo>
                  <a:lnTo>
                    <a:pt x="80" y="67"/>
                  </a:lnTo>
                  <a:cubicBezTo>
                    <a:pt x="36" y="67"/>
                    <a:pt x="0" y="103"/>
                    <a:pt x="0" y="147"/>
                  </a:cubicBezTo>
                  <a:lnTo>
                    <a:pt x="0" y="913"/>
                  </a:lnTo>
                  <a:cubicBezTo>
                    <a:pt x="0" y="957"/>
                    <a:pt x="36" y="993"/>
                    <a:pt x="80" y="993"/>
                  </a:cubicBezTo>
                  <a:lnTo>
                    <a:pt x="655" y="993"/>
                  </a:lnTo>
                  <a:cubicBezTo>
                    <a:pt x="699" y="993"/>
                    <a:pt x="734" y="957"/>
                    <a:pt x="734" y="913"/>
                  </a:cubicBezTo>
                  <a:lnTo>
                    <a:pt x="734" y="147"/>
                  </a:lnTo>
                  <a:cubicBezTo>
                    <a:pt x="734" y="103"/>
                    <a:pt x="699" y="67"/>
                    <a:pt x="655" y="67"/>
                  </a:cubicBezTo>
                  <a:close/>
                  <a:moveTo>
                    <a:pt x="161" y="371"/>
                  </a:moveTo>
                  <a:lnTo>
                    <a:pt x="573" y="371"/>
                  </a:lnTo>
                  <a:lnTo>
                    <a:pt x="573" y="317"/>
                  </a:lnTo>
                  <a:lnTo>
                    <a:pt x="161" y="317"/>
                  </a:lnTo>
                  <a:lnTo>
                    <a:pt x="161" y="371"/>
                  </a:lnTo>
                  <a:close/>
                  <a:moveTo>
                    <a:pt x="161" y="512"/>
                  </a:moveTo>
                  <a:lnTo>
                    <a:pt x="573" y="512"/>
                  </a:lnTo>
                  <a:lnTo>
                    <a:pt x="573" y="458"/>
                  </a:lnTo>
                  <a:lnTo>
                    <a:pt x="161" y="458"/>
                  </a:lnTo>
                  <a:lnTo>
                    <a:pt x="161" y="512"/>
                  </a:lnTo>
                  <a:close/>
                  <a:moveTo>
                    <a:pt x="161" y="653"/>
                  </a:moveTo>
                  <a:lnTo>
                    <a:pt x="573" y="653"/>
                  </a:lnTo>
                  <a:lnTo>
                    <a:pt x="573" y="599"/>
                  </a:lnTo>
                  <a:lnTo>
                    <a:pt x="161" y="599"/>
                  </a:lnTo>
                  <a:lnTo>
                    <a:pt x="161" y="653"/>
                  </a:lnTo>
                  <a:close/>
                  <a:moveTo>
                    <a:pt x="161" y="794"/>
                  </a:moveTo>
                  <a:lnTo>
                    <a:pt x="573" y="794"/>
                  </a:lnTo>
                  <a:lnTo>
                    <a:pt x="573" y="740"/>
                  </a:lnTo>
                  <a:lnTo>
                    <a:pt x="161" y="740"/>
                  </a:lnTo>
                  <a:lnTo>
                    <a:pt x="161" y="7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213" name="Group 45"/>
          <p:cNvGrpSpPr>
            <a:grpSpLocks/>
          </p:cNvGrpSpPr>
          <p:nvPr/>
        </p:nvGrpSpPr>
        <p:grpSpPr bwMode="auto">
          <a:xfrm>
            <a:off x="8248650" y="1639888"/>
            <a:ext cx="2627313" cy="1667826"/>
            <a:chOff x="0" y="0"/>
            <a:chExt cx="4138" cy="2625"/>
          </a:xfrm>
        </p:grpSpPr>
        <p:sp>
          <p:nvSpPr>
            <p:cNvPr id="7214" name="TextBox 102"/>
            <p:cNvSpPr txBox="1">
              <a:spLocks noChangeArrowheads="1"/>
            </p:cNvSpPr>
            <p:nvPr/>
          </p:nvSpPr>
          <p:spPr bwMode="auto">
            <a:xfrm>
              <a:off x="840" y="260"/>
              <a:ext cx="3298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可信计算演示</a:t>
              </a:r>
              <a:endParaRPr lang="zh-CN" altLang="en-US" sz="2000" b="1" dirty="0">
                <a:solidFill>
                  <a:srgbClr val="2B2E3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15" name="TextBox 111"/>
            <p:cNvSpPr txBox="1">
              <a:spLocks noChangeArrowheads="1"/>
            </p:cNvSpPr>
            <p:nvPr/>
          </p:nvSpPr>
          <p:spPr bwMode="auto">
            <a:xfrm>
              <a:off x="48" y="1172"/>
              <a:ext cx="4090" cy="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dirty="0" smtClean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en-US" altLang="zh-CN" dirty="0" smtClean="0">
                  <a:solidFill>
                    <a:srgbClr val="2B2E30"/>
                  </a:solidFill>
                  <a:ea typeface="微软雅黑" pitchFamily="34" charset="-122"/>
                </a:rPr>
                <a:t>IMA</a:t>
              </a:r>
              <a:r>
                <a:rPr lang="zh-CN" altLang="en-US" dirty="0" smtClean="0">
                  <a:solidFill>
                    <a:srgbClr val="2B2E30"/>
                  </a:solidFill>
                  <a:ea typeface="微软雅黑" pitchFamily="34" charset="-122"/>
                </a:rPr>
                <a:t>与完整性度量</a:t>
              </a:r>
              <a:endParaRPr lang="en-US" dirty="0">
                <a:solidFill>
                  <a:srgbClr val="2B2E30"/>
                </a:solidFill>
                <a:ea typeface="微软雅黑" pitchFamily="34" charset="-122"/>
              </a:endParaRPr>
            </a:p>
            <a:p>
              <a:pPr eaLnBrk="1" hangingPunct="1"/>
              <a:r>
                <a:rPr lang="en-US" dirty="0" smtClean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en-US" altLang="zh-CN" dirty="0" smtClean="0">
                  <a:solidFill>
                    <a:srgbClr val="2B2E30"/>
                  </a:solidFill>
                  <a:ea typeface="微软雅黑" pitchFamily="34" charset="-122"/>
                </a:rPr>
                <a:t>OAT</a:t>
              </a:r>
              <a:r>
                <a:rPr lang="zh-CN" altLang="en-US" dirty="0" smtClean="0">
                  <a:solidFill>
                    <a:srgbClr val="2B2E30"/>
                  </a:solidFill>
                  <a:ea typeface="微软雅黑" pitchFamily="34" charset="-122"/>
                </a:rPr>
                <a:t>与远程证实</a:t>
              </a:r>
              <a:endParaRPr lang="en-US" dirty="0">
                <a:solidFill>
                  <a:srgbClr val="2B2E30"/>
                </a:solidFill>
                <a:ea typeface="微软雅黑" pitchFamily="34" charset="-122"/>
              </a:endParaRPr>
            </a:p>
            <a:p>
              <a:pPr eaLnBrk="1" hangingPunct="1"/>
              <a:r>
                <a:rPr lang="en-US" dirty="0" smtClean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zh-CN" altLang="en-US" dirty="0" smtClean="0">
                  <a:solidFill>
                    <a:srgbClr val="2B2E30"/>
                  </a:solidFill>
                  <a:ea typeface="微软雅黑" pitchFamily="34" charset="-122"/>
                </a:rPr>
                <a:t>视频</a:t>
              </a:r>
              <a:endParaRPr lang="zh-CN" altLang="en-US" dirty="0">
                <a:solidFill>
                  <a:srgbClr val="2B2E30"/>
                </a:solidFill>
              </a:endParaRPr>
            </a:p>
          </p:txBody>
        </p:sp>
        <p:pic>
          <p:nvPicPr>
            <p:cNvPr id="7216" name="组合 14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43" cy="1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17" name="Group 49"/>
          <p:cNvGrpSpPr>
            <a:grpSpLocks/>
          </p:cNvGrpSpPr>
          <p:nvPr/>
        </p:nvGrpSpPr>
        <p:grpSpPr bwMode="auto">
          <a:xfrm>
            <a:off x="1373188" y="4421188"/>
            <a:ext cx="3000375" cy="1393825"/>
            <a:chOff x="0" y="0"/>
            <a:chExt cx="4725" cy="2195"/>
          </a:xfrm>
        </p:grpSpPr>
        <p:sp>
          <p:nvSpPr>
            <p:cNvPr id="7218" name="TextBox 106"/>
            <p:cNvSpPr txBox="1">
              <a:spLocks noChangeArrowheads="1"/>
            </p:cNvSpPr>
            <p:nvPr/>
          </p:nvSpPr>
          <p:spPr bwMode="auto">
            <a:xfrm>
              <a:off x="865" y="347"/>
              <a:ext cx="3860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下一步</a:t>
              </a:r>
              <a:r>
                <a:rPr lang="zh-CN" altLang="en-US" sz="2000" b="1" dirty="0" smtClean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工作</a:t>
              </a:r>
              <a:endParaRPr lang="zh-CN" altLang="en-US" sz="2000" b="1" dirty="0">
                <a:solidFill>
                  <a:srgbClr val="2B2E3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19" name="TextBox 112"/>
            <p:cNvSpPr txBox="1">
              <a:spLocks noChangeArrowheads="1"/>
            </p:cNvSpPr>
            <p:nvPr/>
          </p:nvSpPr>
          <p:spPr bwMode="auto">
            <a:xfrm>
              <a:off x="92" y="1177"/>
              <a:ext cx="3653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dirty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zh-CN" altLang="en-US" dirty="0">
                  <a:solidFill>
                    <a:srgbClr val="2B2E30"/>
                  </a:solidFill>
                  <a:ea typeface="微软雅黑" pitchFamily="34" charset="-122"/>
                </a:rPr>
                <a:t>可信计算与区块链</a:t>
              </a:r>
              <a:endParaRPr lang="en-US" dirty="0">
                <a:solidFill>
                  <a:srgbClr val="2B2E30"/>
                </a:solidFill>
                <a:ea typeface="微软雅黑" pitchFamily="34" charset="-122"/>
              </a:endParaRPr>
            </a:p>
            <a:p>
              <a:pPr eaLnBrk="1" hangingPunct="1"/>
              <a:r>
                <a:rPr lang="en-US" dirty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zh-CN" altLang="en-US" dirty="0">
                  <a:solidFill>
                    <a:srgbClr val="2B2E30"/>
                  </a:solidFill>
                  <a:ea typeface="微软雅黑" pitchFamily="34" charset="-122"/>
                </a:rPr>
                <a:t>可信云与区块</a:t>
              </a:r>
              <a:r>
                <a:rPr lang="zh-CN" altLang="en-US" dirty="0" smtClean="0">
                  <a:solidFill>
                    <a:srgbClr val="2B2E30"/>
                  </a:solidFill>
                  <a:ea typeface="微软雅黑" pitchFamily="34" charset="-122"/>
                </a:rPr>
                <a:t>链</a:t>
              </a:r>
              <a:endParaRPr lang="en-US" dirty="0">
                <a:solidFill>
                  <a:srgbClr val="2B2E30"/>
                </a:solidFill>
                <a:ea typeface="微软雅黑" pitchFamily="34" charset="-122"/>
              </a:endParaRPr>
            </a:p>
          </p:txBody>
        </p:sp>
        <p:sp>
          <p:nvSpPr>
            <p:cNvPr id="7220" name="Freeform 16"/>
            <p:cNvSpPr>
              <a:spLocks noEditPoints="1"/>
            </p:cNvSpPr>
            <p:nvPr/>
          </p:nvSpPr>
          <p:spPr bwMode="auto">
            <a:xfrm>
              <a:off x="0" y="0"/>
              <a:ext cx="900" cy="977"/>
            </a:xfrm>
            <a:custGeom>
              <a:avLst/>
              <a:gdLst>
                <a:gd name="T0" fmla="*/ 448 w 1053"/>
                <a:gd name="T1" fmla="*/ 1024 h 1145"/>
                <a:gd name="T2" fmla="*/ 432 w 1053"/>
                <a:gd name="T3" fmla="*/ 1076 h 1145"/>
                <a:gd name="T4" fmla="*/ 447 w 1053"/>
                <a:gd name="T5" fmla="*/ 1101 h 1145"/>
                <a:gd name="T6" fmla="*/ 462 w 1053"/>
                <a:gd name="T7" fmla="*/ 1108 h 1145"/>
                <a:gd name="T8" fmla="*/ 492 w 1053"/>
                <a:gd name="T9" fmla="*/ 1138 h 1145"/>
                <a:gd name="T10" fmla="*/ 523 w 1053"/>
                <a:gd name="T11" fmla="*/ 1145 h 1145"/>
                <a:gd name="T12" fmla="*/ 556 w 1053"/>
                <a:gd name="T13" fmla="*/ 1140 h 1145"/>
                <a:gd name="T14" fmla="*/ 590 w 1053"/>
                <a:gd name="T15" fmla="*/ 1109 h 1145"/>
                <a:gd name="T16" fmla="*/ 597 w 1053"/>
                <a:gd name="T17" fmla="*/ 1107 h 1145"/>
                <a:gd name="T18" fmla="*/ 619 w 1053"/>
                <a:gd name="T19" fmla="*/ 1086 h 1145"/>
                <a:gd name="T20" fmla="*/ 622 w 1053"/>
                <a:gd name="T21" fmla="*/ 1040 h 1145"/>
                <a:gd name="T22" fmla="*/ 527 w 1053"/>
                <a:gd name="T23" fmla="*/ 240 h 1145"/>
                <a:gd name="T24" fmla="*/ 303 w 1053"/>
                <a:gd name="T25" fmla="*/ 705 h 1145"/>
                <a:gd name="T26" fmla="*/ 428 w 1053"/>
                <a:gd name="T27" fmla="*/ 935 h 1145"/>
                <a:gd name="T28" fmla="*/ 437 w 1053"/>
                <a:gd name="T29" fmla="*/ 996 h 1145"/>
                <a:gd name="T30" fmla="*/ 648 w 1053"/>
                <a:gd name="T31" fmla="*/ 964 h 1145"/>
                <a:gd name="T32" fmla="*/ 724 w 1053"/>
                <a:gd name="T33" fmla="*/ 739 h 1145"/>
                <a:gd name="T34" fmla="*/ 807 w 1053"/>
                <a:gd name="T35" fmla="*/ 532 h 1145"/>
                <a:gd name="T36" fmla="*/ 527 w 1053"/>
                <a:gd name="T37" fmla="*/ 240 h 1145"/>
                <a:gd name="T38" fmla="*/ 912 w 1053"/>
                <a:gd name="T39" fmla="*/ 699 h 1145"/>
                <a:gd name="T40" fmla="*/ 868 w 1053"/>
                <a:gd name="T41" fmla="*/ 775 h 1145"/>
                <a:gd name="T42" fmla="*/ 982 w 1053"/>
                <a:gd name="T43" fmla="*/ 790 h 1145"/>
                <a:gd name="T44" fmla="*/ 338 w 1053"/>
                <a:gd name="T45" fmla="*/ 200 h 1145"/>
                <a:gd name="T46" fmla="*/ 323 w 1053"/>
                <a:gd name="T47" fmla="*/ 87 h 1145"/>
                <a:gd name="T48" fmla="*/ 247 w 1053"/>
                <a:gd name="T49" fmla="*/ 130 h 1145"/>
                <a:gd name="T50" fmla="*/ 338 w 1053"/>
                <a:gd name="T51" fmla="*/ 200 h 1145"/>
                <a:gd name="T52" fmla="*/ 730 w 1053"/>
                <a:gd name="T53" fmla="*/ 87 h 1145"/>
                <a:gd name="T54" fmla="*/ 715 w 1053"/>
                <a:gd name="T55" fmla="*/ 200 h 1145"/>
                <a:gd name="T56" fmla="*/ 806 w 1053"/>
                <a:gd name="T57" fmla="*/ 130 h 1145"/>
                <a:gd name="T58" fmla="*/ 1009 w 1053"/>
                <a:gd name="T59" fmla="*/ 483 h 1145"/>
                <a:gd name="T60" fmla="*/ 903 w 1053"/>
                <a:gd name="T61" fmla="*/ 526 h 1145"/>
                <a:gd name="T62" fmla="*/ 1009 w 1053"/>
                <a:gd name="T63" fmla="*/ 570 h 1145"/>
                <a:gd name="T64" fmla="*/ 1009 w 1053"/>
                <a:gd name="T65" fmla="*/ 483 h 1145"/>
                <a:gd name="T66" fmla="*/ 570 w 1053"/>
                <a:gd name="T67" fmla="*/ 106 h 1145"/>
                <a:gd name="T68" fmla="*/ 526 w 1053"/>
                <a:gd name="T69" fmla="*/ 0 h 1145"/>
                <a:gd name="T70" fmla="*/ 483 w 1053"/>
                <a:gd name="T71" fmla="*/ 106 h 1145"/>
                <a:gd name="T72" fmla="*/ 184 w 1053"/>
                <a:gd name="T73" fmla="*/ 278 h 1145"/>
                <a:gd name="T74" fmla="*/ 70 w 1053"/>
                <a:gd name="T75" fmla="*/ 263 h 1145"/>
                <a:gd name="T76" fmla="*/ 140 w 1053"/>
                <a:gd name="T77" fmla="*/ 354 h 1145"/>
                <a:gd name="T78" fmla="*/ 184 w 1053"/>
                <a:gd name="T79" fmla="*/ 278 h 1145"/>
                <a:gd name="T80" fmla="*/ 966 w 1053"/>
                <a:gd name="T81" fmla="*/ 323 h 1145"/>
                <a:gd name="T82" fmla="*/ 923 w 1053"/>
                <a:gd name="T83" fmla="*/ 247 h 1145"/>
                <a:gd name="T84" fmla="*/ 852 w 1053"/>
                <a:gd name="T85" fmla="*/ 338 h 1145"/>
                <a:gd name="T86" fmla="*/ 140 w 1053"/>
                <a:gd name="T87" fmla="*/ 699 h 1145"/>
                <a:gd name="T88" fmla="*/ 70 w 1053"/>
                <a:gd name="T89" fmla="*/ 790 h 1145"/>
                <a:gd name="T90" fmla="*/ 184 w 1053"/>
                <a:gd name="T91" fmla="*/ 775 h 1145"/>
                <a:gd name="T92" fmla="*/ 140 w 1053"/>
                <a:gd name="T93" fmla="*/ 699 h 1145"/>
                <a:gd name="T94" fmla="*/ 106 w 1053"/>
                <a:gd name="T95" fmla="*/ 483 h 1145"/>
                <a:gd name="T96" fmla="*/ 0 w 1053"/>
                <a:gd name="T97" fmla="*/ 526 h 1145"/>
                <a:gd name="T98" fmla="*/ 106 w 1053"/>
                <a:gd name="T99" fmla="*/ 57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53" h="1145">
                  <a:moveTo>
                    <a:pt x="606" y="1024"/>
                  </a:moveTo>
                  <a:lnTo>
                    <a:pt x="448" y="1024"/>
                  </a:lnTo>
                  <a:cubicBezTo>
                    <a:pt x="439" y="1024"/>
                    <a:pt x="432" y="1031"/>
                    <a:pt x="432" y="1040"/>
                  </a:cubicBezTo>
                  <a:lnTo>
                    <a:pt x="432" y="1076"/>
                  </a:lnTo>
                  <a:cubicBezTo>
                    <a:pt x="432" y="1079"/>
                    <a:pt x="433" y="1083"/>
                    <a:pt x="435" y="1086"/>
                  </a:cubicBezTo>
                  <a:lnTo>
                    <a:pt x="447" y="1101"/>
                  </a:lnTo>
                  <a:cubicBezTo>
                    <a:pt x="449" y="1103"/>
                    <a:pt x="452" y="1105"/>
                    <a:pt x="455" y="1106"/>
                  </a:cubicBezTo>
                  <a:cubicBezTo>
                    <a:pt x="457" y="1107"/>
                    <a:pt x="459" y="1107"/>
                    <a:pt x="462" y="1108"/>
                  </a:cubicBezTo>
                  <a:cubicBezTo>
                    <a:pt x="463" y="1108"/>
                    <a:pt x="464" y="1108"/>
                    <a:pt x="465" y="1109"/>
                  </a:cubicBezTo>
                  <a:lnTo>
                    <a:pt x="492" y="1138"/>
                  </a:lnTo>
                  <a:cubicBezTo>
                    <a:pt x="494" y="1139"/>
                    <a:pt x="496" y="1141"/>
                    <a:pt x="498" y="1142"/>
                  </a:cubicBezTo>
                  <a:cubicBezTo>
                    <a:pt x="504" y="1144"/>
                    <a:pt x="513" y="1145"/>
                    <a:pt x="523" y="1145"/>
                  </a:cubicBezTo>
                  <a:lnTo>
                    <a:pt x="525" y="1145"/>
                  </a:lnTo>
                  <a:cubicBezTo>
                    <a:pt x="542" y="1145"/>
                    <a:pt x="551" y="1142"/>
                    <a:pt x="556" y="1140"/>
                  </a:cubicBezTo>
                  <a:cubicBezTo>
                    <a:pt x="558" y="1139"/>
                    <a:pt x="560" y="1138"/>
                    <a:pt x="561" y="1137"/>
                  </a:cubicBezTo>
                  <a:cubicBezTo>
                    <a:pt x="561" y="1137"/>
                    <a:pt x="589" y="1109"/>
                    <a:pt x="590" y="1109"/>
                  </a:cubicBezTo>
                  <a:cubicBezTo>
                    <a:pt x="591" y="1108"/>
                    <a:pt x="592" y="1108"/>
                    <a:pt x="593" y="1108"/>
                  </a:cubicBezTo>
                  <a:cubicBezTo>
                    <a:pt x="595" y="1108"/>
                    <a:pt x="596" y="1108"/>
                    <a:pt x="597" y="1107"/>
                  </a:cubicBezTo>
                  <a:cubicBezTo>
                    <a:pt x="602" y="1107"/>
                    <a:pt x="606" y="1105"/>
                    <a:pt x="609" y="1101"/>
                  </a:cubicBezTo>
                  <a:lnTo>
                    <a:pt x="619" y="1086"/>
                  </a:lnTo>
                  <a:cubicBezTo>
                    <a:pt x="621" y="1083"/>
                    <a:pt x="622" y="1080"/>
                    <a:pt x="622" y="1077"/>
                  </a:cubicBezTo>
                  <a:lnTo>
                    <a:pt x="622" y="1040"/>
                  </a:lnTo>
                  <a:cubicBezTo>
                    <a:pt x="622" y="1031"/>
                    <a:pt x="615" y="1024"/>
                    <a:pt x="606" y="1024"/>
                  </a:cubicBezTo>
                  <a:close/>
                  <a:moveTo>
                    <a:pt x="527" y="240"/>
                  </a:moveTo>
                  <a:cubicBezTo>
                    <a:pt x="373" y="240"/>
                    <a:pt x="248" y="370"/>
                    <a:pt x="247" y="531"/>
                  </a:cubicBezTo>
                  <a:cubicBezTo>
                    <a:pt x="247" y="594"/>
                    <a:pt x="266" y="654"/>
                    <a:pt x="303" y="705"/>
                  </a:cubicBezTo>
                  <a:cubicBezTo>
                    <a:pt x="304" y="707"/>
                    <a:pt x="322" y="730"/>
                    <a:pt x="331" y="740"/>
                  </a:cubicBezTo>
                  <a:cubicBezTo>
                    <a:pt x="396" y="820"/>
                    <a:pt x="428" y="884"/>
                    <a:pt x="428" y="935"/>
                  </a:cubicBezTo>
                  <a:cubicBezTo>
                    <a:pt x="415" y="939"/>
                    <a:pt x="406" y="950"/>
                    <a:pt x="406" y="964"/>
                  </a:cubicBezTo>
                  <a:cubicBezTo>
                    <a:pt x="406" y="982"/>
                    <a:pt x="420" y="996"/>
                    <a:pt x="437" y="996"/>
                  </a:cubicBezTo>
                  <a:lnTo>
                    <a:pt x="617" y="996"/>
                  </a:lnTo>
                  <a:cubicBezTo>
                    <a:pt x="634" y="996"/>
                    <a:pt x="648" y="982"/>
                    <a:pt x="648" y="964"/>
                  </a:cubicBezTo>
                  <a:cubicBezTo>
                    <a:pt x="648" y="954"/>
                    <a:pt x="643" y="944"/>
                    <a:pt x="635" y="939"/>
                  </a:cubicBezTo>
                  <a:cubicBezTo>
                    <a:pt x="634" y="881"/>
                    <a:pt x="663" y="815"/>
                    <a:pt x="724" y="739"/>
                  </a:cubicBezTo>
                  <a:cubicBezTo>
                    <a:pt x="733" y="729"/>
                    <a:pt x="750" y="707"/>
                    <a:pt x="751" y="706"/>
                  </a:cubicBezTo>
                  <a:cubicBezTo>
                    <a:pt x="787" y="655"/>
                    <a:pt x="807" y="595"/>
                    <a:pt x="807" y="532"/>
                  </a:cubicBezTo>
                  <a:cubicBezTo>
                    <a:pt x="807" y="454"/>
                    <a:pt x="778" y="381"/>
                    <a:pt x="726" y="326"/>
                  </a:cubicBezTo>
                  <a:cubicBezTo>
                    <a:pt x="673" y="271"/>
                    <a:pt x="603" y="240"/>
                    <a:pt x="527" y="240"/>
                  </a:cubicBezTo>
                  <a:close/>
                  <a:moveTo>
                    <a:pt x="966" y="730"/>
                  </a:moveTo>
                  <a:lnTo>
                    <a:pt x="912" y="699"/>
                  </a:lnTo>
                  <a:cubicBezTo>
                    <a:pt x="891" y="687"/>
                    <a:pt x="864" y="694"/>
                    <a:pt x="852" y="715"/>
                  </a:cubicBezTo>
                  <a:cubicBezTo>
                    <a:pt x="840" y="736"/>
                    <a:pt x="847" y="762"/>
                    <a:pt x="868" y="775"/>
                  </a:cubicBezTo>
                  <a:lnTo>
                    <a:pt x="923" y="806"/>
                  </a:lnTo>
                  <a:cubicBezTo>
                    <a:pt x="943" y="818"/>
                    <a:pt x="970" y="811"/>
                    <a:pt x="982" y="790"/>
                  </a:cubicBezTo>
                  <a:cubicBezTo>
                    <a:pt x="994" y="769"/>
                    <a:pt x="987" y="742"/>
                    <a:pt x="966" y="730"/>
                  </a:cubicBezTo>
                  <a:close/>
                  <a:moveTo>
                    <a:pt x="338" y="200"/>
                  </a:moveTo>
                  <a:cubicBezTo>
                    <a:pt x="359" y="188"/>
                    <a:pt x="366" y="162"/>
                    <a:pt x="354" y="141"/>
                  </a:cubicBezTo>
                  <a:lnTo>
                    <a:pt x="323" y="87"/>
                  </a:lnTo>
                  <a:cubicBezTo>
                    <a:pt x="311" y="66"/>
                    <a:pt x="284" y="58"/>
                    <a:pt x="263" y="71"/>
                  </a:cubicBezTo>
                  <a:cubicBezTo>
                    <a:pt x="242" y="83"/>
                    <a:pt x="235" y="109"/>
                    <a:pt x="247" y="130"/>
                  </a:cubicBezTo>
                  <a:lnTo>
                    <a:pt x="278" y="184"/>
                  </a:lnTo>
                  <a:cubicBezTo>
                    <a:pt x="290" y="205"/>
                    <a:pt x="317" y="213"/>
                    <a:pt x="338" y="200"/>
                  </a:cubicBezTo>
                  <a:close/>
                  <a:moveTo>
                    <a:pt x="790" y="71"/>
                  </a:moveTo>
                  <a:cubicBezTo>
                    <a:pt x="769" y="58"/>
                    <a:pt x="742" y="66"/>
                    <a:pt x="730" y="87"/>
                  </a:cubicBezTo>
                  <a:lnTo>
                    <a:pt x="699" y="141"/>
                  </a:lnTo>
                  <a:cubicBezTo>
                    <a:pt x="686" y="162"/>
                    <a:pt x="694" y="188"/>
                    <a:pt x="715" y="200"/>
                  </a:cubicBezTo>
                  <a:cubicBezTo>
                    <a:pt x="735" y="213"/>
                    <a:pt x="762" y="205"/>
                    <a:pt x="774" y="184"/>
                  </a:cubicBezTo>
                  <a:lnTo>
                    <a:pt x="806" y="130"/>
                  </a:lnTo>
                  <a:cubicBezTo>
                    <a:pt x="818" y="109"/>
                    <a:pt x="811" y="83"/>
                    <a:pt x="790" y="71"/>
                  </a:cubicBezTo>
                  <a:close/>
                  <a:moveTo>
                    <a:pt x="1009" y="483"/>
                  </a:moveTo>
                  <a:lnTo>
                    <a:pt x="947" y="483"/>
                  </a:lnTo>
                  <a:cubicBezTo>
                    <a:pt x="922" y="483"/>
                    <a:pt x="903" y="502"/>
                    <a:pt x="903" y="526"/>
                  </a:cubicBezTo>
                  <a:cubicBezTo>
                    <a:pt x="903" y="551"/>
                    <a:pt x="922" y="570"/>
                    <a:pt x="947" y="570"/>
                  </a:cubicBezTo>
                  <a:lnTo>
                    <a:pt x="1009" y="570"/>
                  </a:lnTo>
                  <a:cubicBezTo>
                    <a:pt x="1033" y="570"/>
                    <a:pt x="1053" y="551"/>
                    <a:pt x="1053" y="526"/>
                  </a:cubicBezTo>
                  <a:cubicBezTo>
                    <a:pt x="1053" y="502"/>
                    <a:pt x="1033" y="483"/>
                    <a:pt x="1009" y="483"/>
                  </a:cubicBezTo>
                  <a:close/>
                  <a:moveTo>
                    <a:pt x="526" y="150"/>
                  </a:moveTo>
                  <a:cubicBezTo>
                    <a:pt x="550" y="150"/>
                    <a:pt x="570" y="130"/>
                    <a:pt x="570" y="106"/>
                  </a:cubicBezTo>
                  <a:lnTo>
                    <a:pt x="570" y="44"/>
                  </a:lnTo>
                  <a:cubicBezTo>
                    <a:pt x="570" y="20"/>
                    <a:pt x="550" y="0"/>
                    <a:pt x="526" y="0"/>
                  </a:cubicBezTo>
                  <a:cubicBezTo>
                    <a:pt x="502" y="0"/>
                    <a:pt x="483" y="20"/>
                    <a:pt x="483" y="44"/>
                  </a:cubicBezTo>
                  <a:lnTo>
                    <a:pt x="483" y="106"/>
                  </a:lnTo>
                  <a:cubicBezTo>
                    <a:pt x="483" y="130"/>
                    <a:pt x="502" y="150"/>
                    <a:pt x="526" y="150"/>
                  </a:cubicBezTo>
                  <a:close/>
                  <a:moveTo>
                    <a:pt x="184" y="278"/>
                  </a:moveTo>
                  <a:lnTo>
                    <a:pt x="130" y="247"/>
                  </a:lnTo>
                  <a:cubicBezTo>
                    <a:pt x="109" y="235"/>
                    <a:pt x="82" y="242"/>
                    <a:pt x="70" y="263"/>
                  </a:cubicBezTo>
                  <a:cubicBezTo>
                    <a:pt x="58" y="284"/>
                    <a:pt x="65" y="311"/>
                    <a:pt x="86" y="323"/>
                  </a:cubicBezTo>
                  <a:lnTo>
                    <a:pt x="140" y="354"/>
                  </a:lnTo>
                  <a:cubicBezTo>
                    <a:pt x="161" y="366"/>
                    <a:pt x="188" y="359"/>
                    <a:pt x="200" y="338"/>
                  </a:cubicBezTo>
                  <a:cubicBezTo>
                    <a:pt x="212" y="317"/>
                    <a:pt x="205" y="291"/>
                    <a:pt x="184" y="278"/>
                  </a:cubicBezTo>
                  <a:close/>
                  <a:moveTo>
                    <a:pt x="912" y="354"/>
                  </a:moveTo>
                  <a:lnTo>
                    <a:pt x="966" y="323"/>
                  </a:lnTo>
                  <a:cubicBezTo>
                    <a:pt x="987" y="311"/>
                    <a:pt x="994" y="284"/>
                    <a:pt x="982" y="263"/>
                  </a:cubicBezTo>
                  <a:cubicBezTo>
                    <a:pt x="970" y="242"/>
                    <a:pt x="943" y="235"/>
                    <a:pt x="923" y="247"/>
                  </a:cubicBezTo>
                  <a:lnTo>
                    <a:pt x="868" y="278"/>
                  </a:lnTo>
                  <a:cubicBezTo>
                    <a:pt x="847" y="291"/>
                    <a:pt x="840" y="317"/>
                    <a:pt x="852" y="338"/>
                  </a:cubicBezTo>
                  <a:cubicBezTo>
                    <a:pt x="864" y="359"/>
                    <a:pt x="891" y="366"/>
                    <a:pt x="912" y="354"/>
                  </a:cubicBezTo>
                  <a:close/>
                  <a:moveTo>
                    <a:pt x="140" y="699"/>
                  </a:moveTo>
                  <a:lnTo>
                    <a:pt x="86" y="730"/>
                  </a:lnTo>
                  <a:cubicBezTo>
                    <a:pt x="65" y="742"/>
                    <a:pt x="58" y="769"/>
                    <a:pt x="70" y="790"/>
                  </a:cubicBezTo>
                  <a:cubicBezTo>
                    <a:pt x="82" y="811"/>
                    <a:pt x="109" y="818"/>
                    <a:pt x="130" y="806"/>
                  </a:cubicBezTo>
                  <a:lnTo>
                    <a:pt x="184" y="775"/>
                  </a:lnTo>
                  <a:cubicBezTo>
                    <a:pt x="205" y="762"/>
                    <a:pt x="212" y="736"/>
                    <a:pt x="200" y="715"/>
                  </a:cubicBezTo>
                  <a:cubicBezTo>
                    <a:pt x="188" y="694"/>
                    <a:pt x="161" y="687"/>
                    <a:pt x="140" y="699"/>
                  </a:cubicBezTo>
                  <a:close/>
                  <a:moveTo>
                    <a:pt x="150" y="526"/>
                  </a:moveTo>
                  <a:cubicBezTo>
                    <a:pt x="150" y="502"/>
                    <a:pt x="130" y="483"/>
                    <a:pt x="106" y="483"/>
                  </a:cubicBezTo>
                  <a:lnTo>
                    <a:pt x="44" y="483"/>
                  </a:lnTo>
                  <a:cubicBezTo>
                    <a:pt x="19" y="483"/>
                    <a:pt x="0" y="502"/>
                    <a:pt x="0" y="526"/>
                  </a:cubicBezTo>
                  <a:cubicBezTo>
                    <a:pt x="0" y="551"/>
                    <a:pt x="19" y="570"/>
                    <a:pt x="44" y="570"/>
                  </a:cubicBezTo>
                  <a:lnTo>
                    <a:pt x="106" y="570"/>
                  </a:lnTo>
                  <a:cubicBezTo>
                    <a:pt x="130" y="570"/>
                    <a:pt x="150" y="551"/>
                    <a:pt x="150" y="52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221" name="Group 53"/>
          <p:cNvGrpSpPr>
            <a:grpSpLocks/>
          </p:cNvGrpSpPr>
          <p:nvPr/>
        </p:nvGrpSpPr>
        <p:grpSpPr bwMode="auto">
          <a:xfrm>
            <a:off x="8220075" y="4503738"/>
            <a:ext cx="2775585" cy="1311426"/>
            <a:chOff x="0" y="0"/>
            <a:chExt cx="4370" cy="2064"/>
          </a:xfrm>
        </p:grpSpPr>
        <p:sp>
          <p:nvSpPr>
            <p:cNvPr id="7222" name="TextBox 110"/>
            <p:cNvSpPr txBox="1">
              <a:spLocks noChangeArrowheads="1"/>
            </p:cNvSpPr>
            <p:nvPr/>
          </p:nvSpPr>
          <p:spPr bwMode="auto">
            <a:xfrm>
              <a:off x="885" y="217"/>
              <a:ext cx="3298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rgbClr val="2B2E30"/>
                  </a:solidFill>
                  <a:latin typeface="微软雅黑" pitchFamily="34" charset="-122"/>
                  <a:ea typeface="微软雅黑" pitchFamily="34" charset="-122"/>
                </a:rPr>
                <a:t>现有工作</a:t>
              </a:r>
            </a:p>
          </p:txBody>
        </p:sp>
        <p:sp>
          <p:nvSpPr>
            <p:cNvPr id="7223" name="TextBox 113"/>
            <p:cNvSpPr txBox="1">
              <a:spLocks noChangeArrowheads="1"/>
            </p:cNvSpPr>
            <p:nvPr/>
          </p:nvSpPr>
          <p:spPr bwMode="auto">
            <a:xfrm>
              <a:off x="93" y="1047"/>
              <a:ext cx="4277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dirty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zh-CN" altLang="en-US" dirty="0">
                  <a:solidFill>
                    <a:srgbClr val="2B2E30"/>
                  </a:solidFill>
                  <a:ea typeface="微软雅黑" pitchFamily="34" charset="-122"/>
                </a:rPr>
                <a:t>远程证实并行验证</a:t>
              </a:r>
              <a:endParaRPr lang="en-US" altLang="zh-CN" dirty="0">
                <a:solidFill>
                  <a:srgbClr val="2B2E30"/>
                </a:solidFill>
                <a:ea typeface="微软雅黑" pitchFamily="34" charset="-122"/>
              </a:endParaRPr>
            </a:p>
            <a:p>
              <a:pPr eaLnBrk="1" hangingPunct="1"/>
              <a:r>
                <a:rPr lang="en-US" dirty="0">
                  <a:solidFill>
                    <a:srgbClr val="2B2E30"/>
                  </a:solidFill>
                  <a:ea typeface="微软雅黑" pitchFamily="34" charset="-122"/>
                </a:rPr>
                <a:t>●</a:t>
              </a:r>
              <a:r>
                <a:rPr lang="zh-CN" altLang="en-US" dirty="0">
                  <a:solidFill>
                    <a:srgbClr val="2B2E30"/>
                  </a:solidFill>
                  <a:ea typeface="微软雅黑" pitchFamily="34" charset="-122"/>
                </a:rPr>
                <a:t>容器完整性验证</a:t>
              </a:r>
              <a:endParaRPr lang="zh-CN" altLang="en-US" dirty="0">
                <a:solidFill>
                  <a:srgbClr val="2B2E30"/>
                </a:solidFill>
              </a:endParaRPr>
            </a:p>
          </p:txBody>
        </p:sp>
        <p:sp>
          <p:nvSpPr>
            <p:cNvPr id="7224" name="Freeform 17"/>
            <p:cNvSpPr>
              <a:spLocks noEditPoints="1"/>
            </p:cNvSpPr>
            <p:nvPr/>
          </p:nvSpPr>
          <p:spPr bwMode="auto">
            <a:xfrm>
              <a:off x="0" y="0"/>
              <a:ext cx="928" cy="892"/>
            </a:xfrm>
            <a:custGeom>
              <a:avLst/>
              <a:gdLst>
                <a:gd name="T0" fmla="*/ 568 w 1145"/>
                <a:gd name="T1" fmla="*/ 677 h 1102"/>
                <a:gd name="T2" fmla="*/ 554 w 1145"/>
                <a:gd name="T3" fmla="*/ 534 h 1102"/>
                <a:gd name="T4" fmla="*/ 372 w 1145"/>
                <a:gd name="T5" fmla="*/ 533 h 1102"/>
                <a:gd name="T6" fmla="*/ 348 w 1145"/>
                <a:gd name="T7" fmla="*/ 649 h 1102"/>
                <a:gd name="T8" fmla="*/ 414 w 1145"/>
                <a:gd name="T9" fmla="*/ 636 h 1102"/>
                <a:gd name="T10" fmla="*/ 463 w 1145"/>
                <a:gd name="T11" fmla="*/ 573 h 1102"/>
                <a:gd name="T12" fmla="*/ 509 w 1145"/>
                <a:gd name="T13" fmla="*/ 621 h 1102"/>
                <a:gd name="T14" fmla="*/ 481 w 1145"/>
                <a:gd name="T15" fmla="*/ 661 h 1102"/>
                <a:gd name="T16" fmla="*/ 413 w 1145"/>
                <a:gd name="T17" fmla="*/ 679 h 1102"/>
                <a:gd name="T18" fmla="*/ 417 w 1145"/>
                <a:gd name="T19" fmla="*/ 735 h 1102"/>
                <a:gd name="T20" fmla="*/ 427 w 1145"/>
                <a:gd name="T21" fmla="*/ 739 h 1102"/>
                <a:gd name="T22" fmla="*/ 506 w 1145"/>
                <a:gd name="T23" fmla="*/ 755 h 1102"/>
                <a:gd name="T24" fmla="*/ 508 w 1145"/>
                <a:gd name="T25" fmla="*/ 832 h 1102"/>
                <a:gd name="T26" fmla="*/ 414 w 1145"/>
                <a:gd name="T27" fmla="*/ 828 h 1102"/>
                <a:gd name="T28" fmla="*/ 381 w 1145"/>
                <a:gd name="T29" fmla="*/ 758 h 1102"/>
                <a:gd name="T30" fmla="*/ 318 w 1145"/>
                <a:gd name="T31" fmla="*/ 771 h 1102"/>
                <a:gd name="T32" fmla="*/ 461 w 1145"/>
                <a:gd name="T33" fmla="*/ 918 h 1102"/>
                <a:gd name="T34" fmla="*/ 604 w 1145"/>
                <a:gd name="T35" fmla="*/ 790 h 1102"/>
                <a:gd name="T36" fmla="*/ 815 w 1145"/>
                <a:gd name="T37" fmla="*/ 516 h 1102"/>
                <a:gd name="T38" fmla="*/ 700 w 1145"/>
                <a:gd name="T39" fmla="*/ 529 h 1102"/>
                <a:gd name="T40" fmla="*/ 713 w 1145"/>
                <a:gd name="T41" fmla="*/ 587 h 1102"/>
                <a:gd name="T42" fmla="*/ 750 w 1145"/>
                <a:gd name="T43" fmla="*/ 890 h 1102"/>
                <a:gd name="T44" fmla="*/ 815 w 1145"/>
                <a:gd name="T45" fmla="*/ 903 h 1102"/>
                <a:gd name="T46" fmla="*/ 828 w 1145"/>
                <a:gd name="T47" fmla="*/ 529 h 1102"/>
                <a:gd name="T48" fmla="*/ 889 w 1145"/>
                <a:gd name="T49" fmla="*/ 254 h 1102"/>
                <a:gd name="T50" fmla="*/ 923 w 1145"/>
                <a:gd name="T51" fmla="*/ 34 h 1102"/>
                <a:gd name="T52" fmla="*/ 855 w 1145"/>
                <a:gd name="T53" fmla="*/ 34 h 1102"/>
                <a:gd name="T54" fmla="*/ 889 w 1145"/>
                <a:gd name="T55" fmla="*/ 254 h 1102"/>
                <a:gd name="T56" fmla="*/ 1011 w 1145"/>
                <a:gd name="T57" fmla="*/ 993 h 1102"/>
                <a:gd name="T58" fmla="*/ 107 w 1145"/>
                <a:gd name="T59" fmla="*/ 964 h 1102"/>
                <a:gd name="T60" fmla="*/ 135 w 1145"/>
                <a:gd name="T61" fmla="*/ 419 h 1102"/>
                <a:gd name="T62" fmla="*/ 1039 w 1145"/>
                <a:gd name="T63" fmla="*/ 448 h 1102"/>
                <a:gd name="T64" fmla="*/ 1011 w 1145"/>
                <a:gd name="T65" fmla="*/ 128 h 1102"/>
                <a:gd name="T66" fmla="*/ 977 w 1145"/>
                <a:gd name="T67" fmla="*/ 220 h 1102"/>
                <a:gd name="T68" fmla="*/ 801 w 1145"/>
                <a:gd name="T69" fmla="*/ 220 h 1102"/>
                <a:gd name="T70" fmla="*/ 344 w 1145"/>
                <a:gd name="T71" fmla="*/ 128 h 1102"/>
                <a:gd name="T72" fmla="*/ 257 w 1145"/>
                <a:gd name="T73" fmla="*/ 308 h 1102"/>
                <a:gd name="T74" fmla="*/ 169 w 1145"/>
                <a:gd name="T75" fmla="*/ 128 h 1102"/>
                <a:gd name="T76" fmla="*/ 0 w 1145"/>
                <a:gd name="T77" fmla="*/ 264 h 1102"/>
                <a:gd name="T78" fmla="*/ 135 w 1145"/>
                <a:gd name="T79" fmla="*/ 1102 h 1102"/>
                <a:gd name="T80" fmla="*/ 1145 w 1145"/>
                <a:gd name="T81" fmla="*/ 966 h 1102"/>
                <a:gd name="T82" fmla="*/ 1011 w 1145"/>
                <a:gd name="T83" fmla="*/ 128 h 1102"/>
                <a:gd name="T84" fmla="*/ 291 w 1145"/>
                <a:gd name="T85" fmla="*/ 220 h 1102"/>
                <a:gd name="T86" fmla="*/ 257 w 1145"/>
                <a:gd name="T87" fmla="*/ 0 h 1102"/>
                <a:gd name="T88" fmla="*/ 222 w 1145"/>
                <a:gd name="T89" fmla="*/ 22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5" h="1102">
                  <a:moveTo>
                    <a:pt x="549" y="697"/>
                  </a:moveTo>
                  <a:cubicBezTo>
                    <a:pt x="556" y="692"/>
                    <a:pt x="562" y="685"/>
                    <a:pt x="568" y="677"/>
                  </a:cubicBezTo>
                  <a:cubicBezTo>
                    <a:pt x="580" y="660"/>
                    <a:pt x="587" y="639"/>
                    <a:pt x="587" y="615"/>
                  </a:cubicBezTo>
                  <a:cubicBezTo>
                    <a:pt x="587" y="583"/>
                    <a:pt x="576" y="555"/>
                    <a:pt x="554" y="534"/>
                  </a:cubicBezTo>
                  <a:cubicBezTo>
                    <a:pt x="532" y="513"/>
                    <a:pt x="501" y="502"/>
                    <a:pt x="459" y="502"/>
                  </a:cubicBezTo>
                  <a:cubicBezTo>
                    <a:pt x="425" y="502"/>
                    <a:pt x="396" y="513"/>
                    <a:pt x="372" y="533"/>
                  </a:cubicBezTo>
                  <a:cubicBezTo>
                    <a:pt x="348" y="554"/>
                    <a:pt x="335" y="589"/>
                    <a:pt x="335" y="636"/>
                  </a:cubicBezTo>
                  <a:cubicBezTo>
                    <a:pt x="335" y="643"/>
                    <a:pt x="341" y="649"/>
                    <a:pt x="348" y="649"/>
                  </a:cubicBezTo>
                  <a:lnTo>
                    <a:pt x="401" y="649"/>
                  </a:lnTo>
                  <a:cubicBezTo>
                    <a:pt x="408" y="649"/>
                    <a:pt x="414" y="644"/>
                    <a:pt x="414" y="636"/>
                  </a:cubicBezTo>
                  <a:cubicBezTo>
                    <a:pt x="415" y="614"/>
                    <a:pt x="419" y="597"/>
                    <a:pt x="427" y="587"/>
                  </a:cubicBezTo>
                  <a:cubicBezTo>
                    <a:pt x="435" y="578"/>
                    <a:pt x="446" y="573"/>
                    <a:pt x="463" y="573"/>
                  </a:cubicBezTo>
                  <a:cubicBezTo>
                    <a:pt x="479" y="573"/>
                    <a:pt x="490" y="577"/>
                    <a:pt x="497" y="586"/>
                  </a:cubicBezTo>
                  <a:cubicBezTo>
                    <a:pt x="505" y="596"/>
                    <a:pt x="509" y="607"/>
                    <a:pt x="509" y="621"/>
                  </a:cubicBezTo>
                  <a:cubicBezTo>
                    <a:pt x="509" y="632"/>
                    <a:pt x="506" y="641"/>
                    <a:pt x="501" y="648"/>
                  </a:cubicBezTo>
                  <a:cubicBezTo>
                    <a:pt x="496" y="655"/>
                    <a:pt x="490" y="659"/>
                    <a:pt x="481" y="661"/>
                  </a:cubicBezTo>
                  <a:cubicBezTo>
                    <a:pt x="470" y="664"/>
                    <a:pt x="451" y="665"/>
                    <a:pt x="426" y="665"/>
                  </a:cubicBezTo>
                  <a:cubicBezTo>
                    <a:pt x="419" y="665"/>
                    <a:pt x="413" y="671"/>
                    <a:pt x="413" y="679"/>
                  </a:cubicBezTo>
                  <a:lnTo>
                    <a:pt x="413" y="725"/>
                  </a:lnTo>
                  <a:cubicBezTo>
                    <a:pt x="413" y="729"/>
                    <a:pt x="414" y="732"/>
                    <a:pt x="417" y="735"/>
                  </a:cubicBezTo>
                  <a:cubicBezTo>
                    <a:pt x="420" y="737"/>
                    <a:pt x="423" y="739"/>
                    <a:pt x="426" y="739"/>
                  </a:cubicBezTo>
                  <a:lnTo>
                    <a:pt x="427" y="739"/>
                  </a:lnTo>
                  <a:cubicBezTo>
                    <a:pt x="432" y="738"/>
                    <a:pt x="437" y="738"/>
                    <a:pt x="442" y="738"/>
                  </a:cubicBezTo>
                  <a:cubicBezTo>
                    <a:pt x="471" y="738"/>
                    <a:pt x="493" y="744"/>
                    <a:pt x="506" y="755"/>
                  </a:cubicBezTo>
                  <a:cubicBezTo>
                    <a:pt x="518" y="765"/>
                    <a:pt x="524" y="778"/>
                    <a:pt x="524" y="794"/>
                  </a:cubicBezTo>
                  <a:cubicBezTo>
                    <a:pt x="524" y="810"/>
                    <a:pt x="519" y="822"/>
                    <a:pt x="508" y="832"/>
                  </a:cubicBezTo>
                  <a:cubicBezTo>
                    <a:pt x="498" y="842"/>
                    <a:pt x="483" y="847"/>
                    <a:pt x="464" y="847"/>
                  </a:cubicBezTo>
                  <a:cubicBezTo>
                    <a:pt x="443" y="847"/>
                    <a:pt x="427" y="841"/>
                    <a:pt x="414" y="828"/>
                  </a:cubicBezTo>
                  <a:cubicBezTo>
                    <a:pt x="402" y="815"/>
                    <a:pt x="395" y="796"/>
                    <a:pt x="394" y="771"/>
                  </a:cubicBezTo>
                  <a:cubicBezTo>
                    <a:pt x="394" y="764"/>
                    <a:pt x="388" y="758"/>
                    <a:pt x="381" y="758"/>
                  </a:cubicBezTo>
                  <a:lnTo>
                    <a:pt x="331" y="758"/>
                  </a:lnTo>
                  <a:cubicBezTo>
                    <a:pt x="324" y="758"/>
                    <a:pt x="318" y="764"/>
                    <a:pt x="318" y="771"/>
                  </a:cubicBezTo>
                  <a:cubicBezTo>
                    <a:pt x="318" y="816"/>
                    <a:pt x="330" y="852"/>
                    <a:pt x="353" y="878"/>
                  </a:cubicBezTo>
                  <a:cubicBezTo>
                    <a:pt x="377" y="905"/>
                    <a:pt x="413" y="918"/>
                    <a:pt x="461" y="918"/>
                  </a:cubicBezTo>
                  <a:cubicBezTo>
                    <a:pt x="499" y="918"/>
                    <a:pt x="532" y="908"/>
                    <a:pt x="560" y="887"/>
                  </a:cubicBezTo>
                  <a:cubicBezTo>
                    <a:pt x="589" y="865"/>
                    <a:pt x="604" y="833"/>
                    <a:pt x="604" y="790"/>
                  </a:cubicBezTo>
                  <a:cubicBezTo>
                    <a:pt x="604" y="747"/>
                    <a:pt x="585" y="716"/>
                    <a:pt x="549" y="697"/>
                  </a:cubicBezTo>
                  <a:close/>
                  <a:moveTo>
                    <a:pt x="815" y="516"/>
                  </a:moveTo>
                  <a:lnTo>
                    <a:pt x="713" y="516"/>
                  </a:lnTo>
                  <a:cubicBezTo>
                    <a:pt x="706" y="516"/>
                    <a:pt x="700" y="521"/>
                    <a:pt x="700" y="529"/>
                  </a:cubicBezTo>
                  <a:lnTo>
                    <a:pt x="700" y="574"/>
                  </a:lnTo>
                  <a:cubicBezTo>
                    <a:pt x="700" y="581"/>
                    <a:pt x="706" y="587"/>
                    <a:pt x="713" y="587"/>
                  </a:cubicBezTo>
                  <a:lnTo>
                    <a:pt x="750" y="587"/>
                  </a:lnTo>
                  <a:lnTo>
                    <a:pt x="750" y="890"/>
                  </a:lnTo>
                  <a:cubicBezTo>
                    <a:pt x="750" y="897"/>
                    <a:pt x="756" y="903"/>
                    <a:pt x="763" y="903"/>
                  </a:cubicBezTo>
                  <a:lnTo>
                    <a:pt x="815" y="903"/>
                  </a:lnTo>
                  <a:cubicBezTo>
                    <a:pt x="822" y="903"/>
                    <a:pt x="828" y="897"/>
                    <a:pt x="828" y="890"/>
                  </a:cubicBezTo>
                  <a:lnTo>
                    <a:pt x="828" y="529"/>
                  </a:lnTo>
                  <a:cubicBezTo>
                    <a:pt x="828" y="521"/>
                    <a:pt x="822" y="516"/>
                    <a:pt x="815" y="516"/>
                  </a:cubicBezTo>
                  <a:close/>
                  <a:moveTo>
                    <a:pt x="889" y="254"/>
                  </a:moveTo>
                  <a:cubicBezTo>
                    <a:pt x="908" y="254"/>
                    <a:pt x="923" y="239"/>
                    <a:pt x="923" y="220"/>
                  </a:cubicBezTo>
                  <a:lnTo>
                    <a:pt x="923" y="34"/>
                  </a:lnTo>
                  <a:cubicBezTo>
                    <a:pt x="923" y="15"/>
                    <a:pt x="908" y="0"/>
                    <a:pt x="889" y="0"/>
                  </a:cubicBezTo>
                  <a:cubicBezTo>
                    <a:pt x="870" y="0"/>
                    <a:pt x="855" y="15"/>
                    <a:pt x="855" y="34"/>
                  </a:cubicBezTo>
                  <a:lnTo>
                    <a:pt x="855" y="220"/>
                  </a:lnTo>
                  <a:cubicBezTo>
                    <a:pt x="855" y="239"/>
                    <a:pt x="870" y="254"/>
                    <a:pt x="889" y="254"/>
                  </a:cubicBezTo>
                  <a:close/>
                  <a:moveTo>
                    <a:pt x="1039" y="964"/>
                  </a:moveTo>
                  <a:cubicBezTo>
                    <a:pt x="1039" y="980"/>
                    <a:pt x="1026" y="993"/>
                    <a:pt x="1011" y="993"/>
                  </a:cubicBezTo>
                  <a:lnTo>
                    <a:pt x="135" y="993"/>
                  </a:lnTo>
                  <a:cubicBezTo>
                    <a:pt x="120" y="993"/>
                    <a:pt x="107" y="980"/>
                    <a:pt x="107" y="964"/>
                  </a:cubicBezTo>
                  <a:lnTo>
                    <a:pt x="107" y="448"/>
                  </a:lnTo>
                  <a:cubicBezTo>
                    <a:pt x="107" y="432"/>
                    <a:pt x="120" y="419"/>
                    <a:pt x="135" y="419"/>
                  </a:cubicBezTo>
                  <a:lnTo>
                    <a:pt x="1011" y="419"/>
                  </a:lnTo>
                  <a:cubicBezTo>
                    <a:pt x="1026" y="419"/>
                    <a:pt x="1039" y="432"/>
                    <a:pt x="1039" y="448"/>
                  </a:cubicBezTo>
                  <a:lnTo>
                    <a:pt x="1039" y="964"/>
                  </a:lnTo>
                  <a:close/>
                  <a:moveTo>
                    <a:pt x="1011" y="128"/>
                  </a:moveTo>
                  <a:lnTo>
                    <a:pt x="977" y="128"/>
                  </a:lnTo>
                  <a:lnTo>
                    <a:pt x="977" y="220"/>
                  </a:lnTo>
                  <a:cubicBezTo>
                    <a:pt x="977" y="268"/>
                    <a:pt x="937" y="308"/>
                    <a:pt x="889" y="308"/>
                  </a:cubicBezTo>
                  <a:cubicBezTo>
                    <a:pt x="841" y="308"/>
                    <a:pt x="801" y="268"/>
                    <a:pt x="801" y="220"/>
                  </a:cubicBezTo>
                  <a:lnTo>
                    <a:pt x="801" y="128"/>
                  </a:lnTo>
                  <a:lnTo>
                    <a:pt x="344" y="128"/>
                  </a:lnTo>
                  <a:lnTo>
                    <a:pt x="344" y="220"/>
                  </a:lnTo>
                  <a:cubicBezTo>
                    <a:pt x="344" y="268"/>
                    <a:pt x="305" y="308"/>
                    <a:pt x="257" y="308"/>
                  </a:cubicBezTo>
                  <a:cubicBezTo>
                    <a:pt x="208" y="308"/>
                    <a:pt x="169" y="268"/>
                    <a:pt x="169" y="220"/>
                  </a:cubicBezTo>
                  <a:lnTo>
                    <a:pt x="169" y="128"/>
                  </a:lnTo>
                  <a:lnTo>
                    <a:pt x="135" y="128"/>
                  </a:lnTo>
                  <a:cubicBezTo>
                    <a:pt x="61" y="128"/>
                    <a:pt x="0" y="189"/>
                    <a:pt x="0" y="264"/>
                  </a:cubicBezTo>
                  <a:lnTo>
                    <a:pt x="0" y="966"/>
                  </a:lnTo>
                  <a:cubicBezTo>
                    <a:pt x="0" y="1041"/>
                    <a:pt x="61" y="1102"/>
                    <a:pt x="135" y="1102"/>
                  </a:cubicBezTo>
                  <a:lnTo>
                    <a:pt x="1011" y="1102"/>
                  </a:lnTo>
                  <a:cubicBezTo>
                    <a:pt x="1085" y="1102"/>
                    <a:pt x="1145" y="1041"/>
                    <a:pt x="1145" y="966"/>
                  </a:cubicBezTo>
                  <a:lnTo>
                    <a:pt x="1145" y="264"/>
                  </a:lnTo>
                  <a:cubicBezTo>
                    <a:pt x="1145" y="189"/>
                    <a:pt x="1085" y="128"/>
                    <a:pt x="1011" y="128"/>
                  </a:cubicBezTo>
                  <a:close/>
                  <a:moveTo>
                    <a:pt x="257" y="254"/>
                  </a:moveTo>
                  <a:cubicBezTo>
                    <a:pt x="276" y="254"/>
                    <a:pt x="291" y="239"/>
                    <a:pt x="291" y="220"/>
                  </a:cubicBezTo>
                  <a:lnTo>
                    <a:pt x="291" y="34"/>
                  </a:lnTo>
                  <a:cubicBezTo>
                    <a:pt x="291" y="15"/>
                    <a:pt x="276" y="0"/>
                    <a:pt x="257" y="0"/>
                  </a:cubicBezTo>
                  <a:cubicBezTo>
                    <a:pt x="238" y="0"/>
                    <a:pt x="222" y="15"/>
                    <a:pt x="222" y="34"/>
                  </a:cubicBezTo>
                  <a:lnTo>
                    <a:pt x="222" y="220"/>
                  </a:lnTo>
                  <a:cubicBezTo>
                    <a:pt x="222" y="239"/>
                    <a:pt x="238" y="254"/>
                    <a:pt x="257" y="2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2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3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850"/>
                            </p:stCondLst>
                            <p:childTnLst>
                              <p:par>
                                <p:cTn id="3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350"/>
                            </p:stCondLst>
                            <p:childTnLst>
                              <p:par>
                                <p:cTn id="3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85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35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685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7350"/>
                            </p:stCondLst>
                            <p:childTnLst>
                              <p:par>
                                <p:cTn id="5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7" dur="500"/>
                                        <p:tgtEl>
                                          <p:spTgt spid="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utoUpdateAnimBg="0"/>
      <p:bldP spid="7172" grpId="0" animBg="1" autoUpdateAnimBg="0"/>
      <p:bldP spid="7173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1924050" y="2312988"/>
            <a:ext cx="6334125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574" tIns="36287" rIns="72574" bIns="36287" anchor="ctr"/>
          <a:lstStyle/>
          <a:p>
            <a:pPr algn="ctr"/>
            <a:endParaRPr lang="zh-CN" altLang="en-US" sz="1500">
              <a:solidFill>
                <a:schemeClr val="bg1"/>
              </a:solidFill>
            </a:endParaRPr>
          </a:p>
        </p:txBody>
      </p:sp>
      <p:sp>
        <p:nvSpPr>
          <p:cNvPr id="24579" name="Rectangle 7"/>
          <p:cNvSpPr>
            <a:spLocks noChangeArrowheads="1"/>
          </p:cNvSpPr>
          <p:nvPr/>
        </p:nvSpPr>
        <p:spPr bwMode="auto">
          <a:xfrm>
            <a:off x="1347788" y="4600575"/>
            <a:ext cx="2768600" cy="66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574" tIns="36287" rIns="72574" bIns="36287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使用区块链来简化远程证实过程</a:t>
            </a:r>
            <a:endParaRPr lang="zh-CN" altLang="en-US" sz="1600" dirty="0"/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347788" y="4351338"/>
            <a:ext cx="2009255" cy="31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区块链 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for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可信计算</a:t>
            </a:r>
            <a:endParaRPr lang="zh-CN" altLang="en-US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4581" name="Rectangle 9"/>
          <p:cNvSpPr>
            <a:spLocks noChangeArrowheads="1"/>
          </p:cNvSpPr>
          <p:nvPr/>
        </p:nvSpPr>
        <p:spPr bwMode="auto">
          <a:xfrm>
            <a:off x="1312863" y="2208213"/>
            <a:ext cx="2741612" cy="34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574" tIns="36287" rIns="72574" bIns="36287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一台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VM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在云中的依赖</a:t>
            </a:r>
            <a:endParaRPr lang="zh-CN" altLang="en-US" sz="1600" dirty="0"/>
          </a:p>
        </p:txBody>
      </p:sp>
      <p:sp>
        <p:nvSpPr>
          <p:cNvPr id="24582" name="Rectangle 10"/>
          <p:cNvSpPr>
            <a:spLocks noChangeArrowheads="1"/>
          </p:cNvSpPr>
          <p:nvPr/>
        </p:nvSpPr>
        <p:spPr bwMode="auto">
          <a:xfrm>
            <a:off x="1312863" y="1958975"/>
            <a:ext cx="967303" cy="31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/>
          <a:p>
            <a:pPr eaLnBrk="0" hangingPunct="0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云信任链</a:t>
            </a:r>
            <a:endParaRPr lang="zh-CN" altLang="en-US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4583" name="Rectangle 11"/>
          <p:cNvSpPr>
            <a:spLocks noChangeArrowheads="1"/>
          </p:cNvSpPr>
          <p:nvPr/>
        </p:nvSpPr>
        <p:spPr bwMode="auto">
          <a:xfrm>
            <a:off x="7952805" y="4180552"/>
            <a:ext cx="2898104" cy="36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利用可信</a:t>
            </a:r>
            <a:r>
              <a:rPr lang="zh-CN" altLang="en-US" sz="160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计算加强区块链安全</a:t>
            </a:r>
            <a:endParaRPr lang="zh-CN" altLang="en-US" sz="1600" dirty="0"/>
          </a:p>
        </p:txBody>
      </p:sp>
      <p:sp>
        <p:nvSpPr>
          <p:cNvPr id="24585" name="Freeform 6"/>
          <p:cNvSpPr>
            <a:spLocks noEditPoints="1"/>
          </p:cNvSpPr>
          <p:nvPr/>
        </p:nvSpPr>
        <p:spPr bwMode="auto">
          <a:xfrm>
            <a:off x="5797550" y="1619250"/>
            <a:ext cx="1843088" cy="1841500"/>
          </a:xfrm>
          <a:custGeom>
            <a:avLst/>
            <a:gdLst>
              <a:gd name="T0" fmla="*/ 997 w 1708"/>
              <a:gd name="T1" fmla="*/ 172 h 1708"/>
              <a:gd name="T2" fmla="*/ 1234 w 1708"/>
              <a:gd name="T3" fmla="*/ 270 h 1708"/>
              <a:gd name="T4" fmla="*/ 1356 w 1708"/>
              <a:gd name="T5" fmla="*/ 149 h 1708"/>
              <a:gd name="T6" fmla="*/ 1559 w 1708"/>
              <a:gd name="T7" fmla="*/ 352 h 1708"/>
              <a:gd name="T8" fmla="*/ 1437 w 1708"/>
              <a:gd name="T9" fmla="*/ 473 h 1708"/>
              <a:gd name="T10" fmla="*/ 1535 w 1708"/>
              <a:gd name="T11" fmla="*/ 710 h 1708"/>
              <a:gd name="T12" fmla="*/ 1708 w 1708"/>
              <a:gd name="T13" fmla="*/ 710 h 1708"/>
              <a:gd name="T14" fmla="*/ 1708 w 1708"/>
              <a:gd name="T15" fmla="*/ 997 h 1708"/>
              <a:gd name="T16" fmla="*/ 1535 w 1708"/>
              <a:gd name="T17" fmla="*/ 997 h 1708"/>
              <a:gd name="T18" fmla="*/ 1437 w 1708"/>
              <a:gd name="T19" fmla="*/ 1234 h 1708"/>
              <a:gd name="T20" fmla="*/ 1559 w 1708"/>
              <a:gd name="T21" fmla="*/ 1356 h 1708"/>
              <a:gd name="T22" fmla="*/ 1356 w 1708"/>
              <a:gd name="T23" fmla="*/ 1559 h 1708"/>
              <a:gd name="T24" fmla="*/ 1234 w 1708"/>
              <a:gd name="T25" fmla="*/ 1437 h 1708"/>
              <a:gd name="T26" fmla="*/ 997 w 1708"/>
              <a:gd name="T27" fmla="*/ 1535 h 1708"/>
              <a:gd name="T28" fmla="*/ 997 w 1708"/>
              <a:gd name="T29" fmla="*/ 1708 h 1708"/>
              <a:gd name="T30" fmla="*/ 710 w 1708"/>
              <a:gd name="T31" fmla="*/ 1708 h 1708"/>
              <a:gd name="T32" fmla="*/ 710 w 1708"/>
              <a:gd name="T33" fmla="*/ 1535 h 1708"/>
              <a:gd name="T34" fmla="*/ 473 w 1708"/>
              <a:gd name="T35" fmla="*/ 1437 h 1708"/>
              <a:gd name="T36" fmla="*/ 352 w 1708"/>
              <a:gd name="T37" fmla="*/ 1559 h 1708"/>
              <a:gd name="T38" fmla="*/ 149 w 1708"/>
              <a:gd name="T39" fmla="*/ 1356 h 1708"/>
              <a:gd name="T40" fmla="*/ 270 w 1708"/>
              <a:gd name="T41" fmla="*/ 1234 h 1708"/>
              <a:gd name="T42" fmla="*/ 172 w 1708"/>
              <a:gd name="T43" fmla="*/ 997 h 1708"/>
              <a:gd name="T44" fmla="*/ 0 w 1708"/>
              <a:gd name="T45" fmla="*/ 997 h 1708"/>
              <a:gd name="T46" fmla="*/ 0 w 1708"/>
              <a:gd name="T47" fmla="*/ 710 h 1708"/>
              <a:gd name="T48" fmla="*/ 172 w 1708"/>
              <a:gd name="T49" fmla="*/ 710 h 1708"/>
              <a:gd name="T50" fmla="*/ 270 w 1708"/>
              <a:gd name="T51" fmla="*/ 473 h 1708"/>
              <a:gd name="T52" fmla="*/ 149 w 1708"/>
              <a:gd name="T53" fmla="*/ 352 h 1708"/>
              <a:gd name="T54" fmla="*/ 352 w 1708"/>
              <a:gd name="T55" fmla="*/ 149 h 1708"/>
              <a:gd name="T56" fmla="*/ 473 w 1708"/>
              <a:gd name="T57" fmla="*/ 270 h 1708"/>
              <a:gd name="T58" fmla="*/ 710 w 1708"/>
              <a:gd name="T59" fmla="*/ 172 h 1708"/>
              <a:gd name="T60" fmla="*/ 710 w 1708"/>
              <a:gd name="T61" fmla="*/ 0 h 1708"/>
              <a:gd name="T62" fmla="*/ 997 w 1708"/>
              <a:gd name="T63" fmla="*/ 0 h 1708"/>
              <a:gd name="T64" fmla="*/ 997 w 1708"/>
              <a:gd name="T65" fmla="*/ 172 h 1708"/>
              <a:gd name="T66" fmla="*/ 854 w 1708"/>
              <a:gd name="T67" fmla="*/ 366 h 1708"/>
              <a:gd name="T68" fmla="*/ 1342 w 1708"/>
              <a:gd name="T69" fmla="*/ 854 h 1708"/>
              <a:gd name="T70" fmla="*/ 854 w 1708"/>
              <a:gd name="T71" fmla="*/ 1342 h 1708"/>
              <a:gd name="T72" fmla="*/ 366 w 1708"/>
              <a:gd name="T73" fmla="*/ 854 h 1708"/>
              <a:gd name="T74" fmla="*/ 854 w 1708"/>
              <a:gd name="T75" fmla="*/ 366 h 1708"/>
              <a:gd name="T76" fmla="*/ 854 w 1708"/>
              <a:gd name="T77" fmla="*/ 493 h 1708"/>
              <a:gd name="T78" fmla="*/ 1215 w 1708"/>
              <a:gd name="T79" fmla="*/ 854 h 1708"/>
              <a:gd name="T80" fmla="*/ 854 w 1708"/>
              <a:gd name="T81" fmla="*/ 1215 h 1708"/>
              <a:gd name="T82" fmla="*/ 493 w 1708"/>
              <a:gd name="T83" fmla="*/ 854 h 1708"/>
              <a:gd name="T84" fmla="*/ 854 w 1708"/>
              <a:gd name="T85" fmla="*/ 493 h 1708"/>
              <a:gd name="T86" fmla="*/ 854 w 1708"/>
              <a:gd name="T87" fmla="*/ 650 h 1708"/>
              <a:gd name="T88" fmla="*/ 1058 w 1708"/>
              <a:gd name="T89" fmla="*/ 854 h 1708"/>
              <a:gd name="T90" fmla="*/ 854 w 1708"/>
              <a:gd name="T91" fmla="*/ 1058 h 1708"/>
              <a:gd name="T92" fmla="*/ 650 w 1708"/>
              <a:gd name="T93" fmla="*/ 854 h 1708"/>
              <a:gd name="T94" fmla="*/ 854 w 1708"/>
              <a:gd name="T95" fmla="*/ 650 h 1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08" h="1708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rgbClr val="197A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574" tIns="36287" rIns="72574" bIns="36287"/>
          <a:lstStyle/>
          <a:p>
            <a:endParaRPr lang="zh-CN" altLang="en-US"/>
          </a:p>
        </p:txBody>
      </p:sp>
      <p:sp>
        <p:nvSpPr>
          <p:cNvPr id="24586" name="Freeform 6"/>
          <p:cNvSpPr>
            <a:spLocks noEditPoints="1"/>
          </p:cNvSpPr>
          <p:nvPr/>
        </p:nvSpPr>
        <p:spPr bwMode="auto">
          <a:xfrm>
            <a:off x="4891088" y="3328988"/>
            <a:ext cx="2535237" cy="2535237"/>
          </a:xfrm>
          <a:custGeom>
            <a:avLst/>
            <a:gdLst>
              <a:gd name="T0" fmla="*/ 997 w 1708"/>
              <a:gd name="T1" fmla="*/ 172 h 1708"/>
              <a:gd name="T2" fmla="*/ 1234 w 1708"/>
              <a:gd name="T3" fmla="*/ 270 h 1708"/>
              <a:gd name="T4" fmla="*/ 1356 w 1708"/>
              <a:gd name="T5" fmla="*/ 149 h 1708"/>
              <a:gd name="T6" fmla="*/ 1559 w 1708"/>
              <a:gd name="T7" fmla="*/ 352 h 1708"/>
              <a:gd name="T8" fmla="*/ 1437 w 1708"/>
              <a:gd name="T9" fmla="*/ 473 h 1708"/>
              <a:gd name="T10" fmla="*/ 1535 w 1708"/>
              <a:gd name="T11" fmla="*/ 710 h 1708"/>
              <a:gd name="T12" fmla="*/ 1708 w 1708"/>
              <a:gd name="T13" fmla="*/ 710 h 1708"/>
              <a:gd name="T14" fmla="*/ 1708 w 1708"/>
              <a:gd name="T15" fmla="*/ 997 h 1708"/>
              <a:gd name="T16" fmla="*/ 1535 w 1708"/>
              <a:gd name="T17" fmla="*/ 997 h 1708"/>
              <a:gd name="T18" fmla="*/ 1437 w 1708"/>
              <a:gd name="T19" fmla="*/ 1234 h 1708"/>
              <a:gd name="T20" fmla="*/ 1559 w 1708"/>
              <a:gd name="T21" fmla="*/ 1356 h 1708"/>
              <a:gd name="T22" fmla="*/ 1356 w 1708"/>
              <a:gd name="T23" fmla="*/ 1559 h 1708"/>
              <a:gd name="T24" fmla="*/ 1234 w 1708"/>
              <a:gd name="T25" fmla="*/ 1437 h 1708"/>
              <a:gd name="T26" fmla="*/ 997 w 1708"/>
              <a:gd name="T27" fmla="*/ 1535 h 1708"/>
              <a:gd name="T28" fmla="*/ 997 w 1708"/>
              <a:gd name="T29" fmla="*/ 1708 h 1708"/>
              <a:gd name="T30" fmla="*/ 710 w 1708"/>
              <a:gd name="T31" fmla="*/ 1708 h 1708"/>
              <a:gd name="T32" fmla="*/ 710 w 1708"/>
              <a:gd name="T33" fmla="*/ 1535 h 1708"/>
              <a:gd name="T34" fmla="*/ 473 w 1708"/>
              <a:gd name="T35" fmla="*/ 1437 h 1708"/>
              <a:gd name="T36" fmla="*/ 352 w 1708"/>
              <a:gd name="T37" fmla="*/ 1559 h 1708"/>
              <a:gd name="T38" fmla="*/ 149 w 1708"/>
              <a:gd name="T39" fmla="*/ 1356 h 1708"/>
              <a:gd name="T40" fmla="*/ 270 w 1708"/>
              <a:gd name="T41" fmla="*/ 1234 h 1708"/>
              <a:gd name="T42" fmla="*/ 172 w 1708"/>
              <a:gd name="T43" fmla="*/ 997 h 1708"/>
              <a:gd name="T44" fmla="*/ 0 w 1708"/>
              <a:gd name="T45" fmla="*/ 997 h 1708"/>
              <a:gd name="T46" fmla="*/ 0 w 1708"/>
              <a:gd name="T47" fmla="*/ 710 h 1708"/>
              <a:gd name="T48" fmla="*/ 172 w 1708"/>
              <a:gd name="T49" fmla="*/ 710 h 1708"/>
              <a:gd name="T50" fmla="*/ 270 w 1708"/>
              <a:gd name="T51" fmla="*/ 473 h 1708"/>
              <a:gd name="T52" fmla="*/ 149 w 1708"/>
              <a:gd name="T53" fmla="*/ 352 h 1708"/>
              <a:gd name="T54" fmla="*/ 352 w 1708"/>
              <a:gd name="T55" fmla="*/ 149 h 1708"/>
              <a:gd name="T56" fmla="*/ 473 w 1708"/>
              <a:gd name="T57" fmla="*/ 270 h 1708"/>
              <a:gd name="T58" fmla="*/ 710 w 1708"/>
              <a:gd name="T59" fmla="*/ 172 h 1708"/>
              <a:gd name="T60" fmla="*/ 710 w 1708"/>
              <a:gd name="T61" fmla="*/ 0 h 1708"/>
              <a:gd name="T62" fmla="*/ 997 w 1708"/>
              <a:gd name="T63" fmla="*/ 0 h 1708"/>
              <a:gd name="T64" fmla="*/ 997 w 1708"/>
              <a:gd name="T65" fmla="*/ 172 h 1708"/>
              <a:gd name="T66" fmla="*/ 854 w 1708"/>
              <a:gd name="T67" fmla="*/ 366 h 1708"/>
              <a:gd name="T68" fmla="*/ 1342 w 1708"/>
              <a:gd name="T69" fmla="*/ 854 h 1708"/>
              <a:gd name="T70" fmla="*/ 854 w 1708"/>
              <a:gd name="T71" fmla="*/ 1342 h 1708"/>
              <a:gd name="T72" fmla="*/ 366 w 1708"/>
              <a:gd name="T73" fmla="*/ 854 h 1708"/>
              <a:gd name="T74" fmla="*/ 854 w 1708"/>
              <a:gd name="T75" fmla="*/ 366 h 1708"/>
              <a:gd name="T76" fmla="*/ 854 w 1708"/>
              <a:gd name="T77" fmla="*/ 493 h 1708"/>
              <a:gd name="T78" fmla="*/ 1215 w 1708"/>
              <a:gd name="T79" fmla="*/ 854 h 1708"/>
              <a:gd name="T80" fmla="*/ 854 w 1708"/>
              <a:gd name="T81" fmla="*/ 1215 h 1708"/>
              <a:gd name="T82" fmla="*/ 493 w 1708"/>
              <a:gd name="T83" fmla="*/ 854 h 1708"/>
              <a:gd name="T84" fmla="*/ 854 w 1708"/>
              <a:gd name="T85" fmla="*/ 493 h 1708"/>
              <a:gd name="T86" fmla="*/ 854 w 1708"/>
              <a:gd name="T87" fmla="*/ 650 h 1708"/>
              <a:gd name="T88" fmla="*/ 1058 w 1708"/>
              <a:gd name="T89" fmla="*/ 854 h 1708"/>
              <a:gd name="T90" fmla="*/ 854 w 1708"/>
              <a:gd name="T91" fmla="*/ 1058 h 1708"/>
              <a:gd name="T92" fmla="*/ 650 w 1708"/>
              <a:gd name="T93" fmla="*/ 854 h 1708"/>
              <a:gd name="T94" fmla="*/ 854 w 1708"/>
              <a:gd name="T95" fmla="*/ 650 h 1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08" h="1708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574" tIns="36287" rIns="72574" bIns="36287"/>
          <a:lstStyle/>
          <a:p>
            <a:endParaRPr lang="zh-CN" altLang="en-US"/>
          </a:p>
        </p:txBody>
      </p:sp>
      <p:sp>
        <p:nvSpPr>
          <p:cNvPr id="24587" name="Freeform 6"/>
          <p:cNvSpPr>
            <a:spLocks noEditPoints="1"/>
          </p:cNvSpPr>
          <p:nvPr/>
        </p:nvSpPr>
        <p:spPr bwMode="auto">
          <a:xfrm>
            <a:off x="4206875" y="2074863"/>
            <a:ext cx="1660525" cy="1660525"/>
          </a:xfrm>
          <a:custGeom>
            <a:avLst/>
            <a:gdLst>
              <a:gd name="T0" fmla="*/ 997 w 1708"/>
              <a:gd name="T1" fmla="*/ 172 h 1708"/>
              <a:gd name="T2" fmla="*/ 1234 w 1708"/>
              <a:gd name="T3" fmla="*/ 270 h 1708"/>
              <a:gd name="T4" fmla="*/ 1356 w 1708"/>
              <a:gd name="T5" fmla="*/ 149 h 1708"/>
              <a:gd name="T6" fmla="*/ 1559 w 1708"/>
              <a:gd name="T7" fmla="*/ 352 h 1708"/>
              <a:gd name="T8" fmla="*/ 1437 w 1708"/>
              <a:gd name="T9" fmla="*/ 473 h 1708"/>
              <a:gd name="T10" fmla="*/ 1535 w 1708"/>
              <a:gd name="T11" fmla="*/ 710 h 1708"/>
              <a:gd name="T12" fmla="*/ 1708 w 1708"/>
              <a:gd name="T13" fmla="*/ 710 h 1708"/>
              <a:gd name="T14" fmla="*/ 1708 w 1708"/>
              <a:gd name="T15" fmla="*/ 997 h 1708"/>
              <a:gd name="T16" fmla="*/ 1535 w 1708"/>
              <a:gd name="T17" fmla="*/ 997 h 1708"/>
              <a:gd name="T18" fmla="*/ 1437 w 1708"/>
              <a:gd name="T19" fmla="*/ 1234 h 1708"/>
              <a:gd name="T20" fmla="*/ 1559 w 1708"/>
              <a:gd name="T21" fmla="*/ 1356 h 1708"/>
              <a:gd name="T22" fmla="*/ 1356 w 1708"/>
              <a:gd name="T23" fmla="*/ 1559 h 1708"/>
              <a:gd name="T24" fmla="*/ 1234 w 1708"/>
              <a:gd name="T25" fmla="*/ 1437 h 1708"/>
              <a:gd name="T26" fmla="*/ 997 w 1708"/>
              <a:gd name="T27" fmla="*/ 1535 h 1708"/>
              <a:gd name="T28" fmla="*/ 997 w 1708"/>
              <a:gd name="T29" fmla="*/ 1708 h 1708"/>
              <a:gd name="T30" fmla="*/ 710 w 1708"/>
              <a:gd name="T31" fmla="*/ 1708 h 1708"/>
              <a:gd name="T32" fmla="*/ 710 w 1708"/>
              <a:gd name="T33" fmla="*/ 1535 h 1708"/>
              <a:gd name="T34" fmla="*/ 473 w 1708"/>
              <a:gd name="T35" fmla="*/ 1437 h 1708"/>
              <a:gd name="T36" fmla="*/ 352 w 1708"/>
              <a:gd name="T37" fmla="*/ 1559 h 1708"/>
              <a:gd name="T38" fmla="*/ 149 w 1708"/>
              <a:gd name="T39" fmla="*/ 1356 h 1708"/>
              <a:gd name="T40" fmla="*/ 270 w 1708"/>
              <a:gd name="T41" fmla="*/ 1234 h 1708"/>
              <a:gd name="T42" fmla="*/ 172 w 1708"/>
              <a:gd name="T43" fmla="*/ 997 h 1708"/>
              <a:gd name="T44" fmla="*/ 0 w 1708"/>
              <a:gd name="T45" fmla="*/ 997 h 1708"/>
              <a:gd name="T46" fmla="*/ 0 w 1708"/>
              <a:gd name="T47" fmla="*/ 710 h 1708"/>
              <a:gd name="T48" fmla="*/ 172 w 1708"/>
              <a:gd name="T49" fmla="*/ 710 h 1708"/>
              <a:gd name="T50" fmla="*/ 270 w 1708"/>
              <a:gd name="T51" fmla="*/ 473 h 1708"/>
              <a:gd name="T52" fmla="*/ 149 w 1708"/>
              <a:gd name="T53" fmla="*/ 352 h 1708"/>
              <a:gd name="T54" fmla="*/ 352 w 1708"/>
              <a:gd name="T55" fmla="*/ 149 h 1708"/>
              <a:gd name="T56" fmla="*/ 473 w 1708"/>
              <a:gd name="T57" fmla="*/ 270 h 1708"/>
              <a:gd name="T58" fmla="*/ 710 w 1708"/>
              <a:gd name="T59" fmla="*/ 172 h 1708"/>
              <a:gd name="T60" fmla="*/ 710 w 1708"/>
              <a:gd name="T61" fmla="*/ 0 h 1708"/>
              <a:gd name="T62" fmla="*/ 997 w 1708"/>
              <a:gd name="T63" fmla="*/ 0 h 1708"/>
              <a:gd name="T64" fmla="*/ 997 w 1708"/>
              <a:gd name="T65" fmla="*/ 172 h 1708"/>
              <a:gd name="T66" fmla="*/ 854 w 1708"/>
              <a:gd name="T67" fmla="*/ 366 h 1708"/>
              <a:gd name="T68" fmla="*/ 1342 w 1708"/>
              <a:gd name="T69" fmla="*/ 854 h 1708"/>
              <a:gd name="T70" fmla="*/ 854 w 1708"/>
              <a:gd name="T71" fmla="*/ 1342 h 1708"/>
              <a:gd name="T72" fmla="*/ 366 w 1708"/>
              <a:gd name="T73" fmla="*/ 854 h 1708"/>
              <a:gd name="T74" fmla="*/ 854 w 1708"/>
              <a:gd name="T75" fmla="*/ 366 h 1708"/>
              <a:gd name="T76" fmla="*/ 854 w 1708"/>
              <a:gd name="T77" fmla="*/ 493 h 1708"/>
              <a:gd name="T78" fmla="*/ 1215 w 1708"/>
              <a:gd name="T79" fmla="*/ 854 h 1708"/>
              <a:gd name="T80" fmla="*/ 854 w 1708"/>
              <a:gd name="T81" fmla="*/ 1215 h 1708"/>
              <a:gd name="T82" fmla="*/ 493 w 1708"/>
              <a:gd name="T83" fmla="*/ 854 h 1708"/>
              <a:gd name="T84" fmla="*/ 854 w 1708"/>
              <a:gd name="T85" fmla="*/ 493 h 1708"/>
              <a:gd name="T86" fmla="*/ 854 w 1708"/>
              <a:gd name="T87" fmla="*/ 650 h 1708"/>
              <a:gd name="T88" fmla="*/ 1058 w 1708"/>
              <a:gd name="T89" fmla="*/ 854 h 1708"/>
              <a:gd name="T90" fmla="*/ 854 w 1708"/>
              <a:gd name="T91" fmla="*/ 1058 h 1708"/>
              <a:gd name="T92" fmla="*/ 650 w 1708"/>
              <a:gd name="T93" fmla="*/ 854 h 1708"/>
              <a:gd name="T94" fmla="*/ 854 w 1708"/>
              <a:gd name="T95" fmla="*/ 650 h 1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08" h="1708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574" tIns="36287" rIns="72574" bIns="36287"/>
          <a:lstStyle/>
          <a:p>
            <a:endParaRPr lang="zh-CN" altLang="en-US"/>
          </a:p>
        </p:txBody>
      </p:sp>
      <p:sp>
        <p:nvSpPr>
          <p:cNvPr id="24588" name="TextBox 17"/>
          <p:cNvSpPr txBox="1">
            <a:spLocks noChangeArrowheads="1"/>
          </p:cNvSpPr>
          <p:nvPr/>
        </p:nvSpPr>
        <p:spPr bwMode="auto">
          <a:xfrm>
            <a:off x="1147763" y="388938"/>
            <a:ext cx="10615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.1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89" name="五边形 18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0" name="燕尾形 19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979313" y="3861048"/>
            <a:ext cx="2009255" cy="31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574" tIns="36287" rIns="72574" bIns="36287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可信计算 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for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区块链</a:t>
            </a:r>
            <a:endParaRPr lang="zh-CN" altLang="en-US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812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599879">
                                      <p:cBhvr>
                                        <p:cTn id="23" dur="2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5" dur="8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599879">
                                      <p:cBhvr>
                                        <p:cTn id="27" dur="14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autoUpdateAnimBg="0"/>
      <p:bldP spid="24580" grpId="0" autoUpdateAnimBg="0"/>
      <p:bldP spid="24581" grpId="0" autoUpdateAnimBg="0"/>
      <p:bldP spid="24582" grpId="0" autoUpdateAnimBg="0"/>
      <p:bldP spid="24583" grpId="0" autoUpdateAnimBg="0"/>
      <p:bldP spid="24585" grpId="0" animBg="1"/>
      <p:bldP spid="24586" grpId="0" animBg="1"/>
      <p:bldP spid="24587" grpId="0" animBg="1"/>
      <p:bldP spid="24588" grpId="0" autoUpdateAnimBg="0"/>
      <p:bldP spid="24589" grpId="0" animBg="1" autoUpdateAnimBg="0"/>
      <p:bldP spid="24590" grpId="0" animBg="1" autoUpdateAnimBg="0"/>
      <p:bldP spid="1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271963" y="3177381"/>
            <a:ext cx="6291262" cy="866775"/>
          </a:xfrm>
        </p:spPr>
        <p:txBody>
          <a:bodyPr/>
          <a:lstStyle/>
          <a:p>
            <a:pPr eaLnBrk="1" hangingPunct="1"/>
            <a:r>
              <a:rPr lang="en-US" altLang="zh-CN" sz="5600" b="1" dirty="0" smtClean="0">
                <a:solidFill>
                  <a:schemeClr val="accent1"/>
                </a:solidFill>
              </a:rPr>
              <a:t>Thanks</a:t>
            </a:r>
            <a:endParaRPr lang="zh-CN" altLang="en-US" sz="5600" b="1" dirty="0">
              <a:solidFill>
                <a:schemeClr val="accent1"/>
              </a:solidFill>
            </a:endParaRPr>
          </a:p>
        </p:txBody>
      </p:sp>
      <p:sp>
        <p:nvSpPr>
          <p:cNvPr id="31752" name="Freeform 5"/>
          <p:cNvSpPr>
            <a:spLocks noEditPoints="1"/>
          </p:cNvSpPr>
          <p:nvPr/>
        </p:nvSpPr>
        <p:spPr bwMode="auto">
          <a:xfrm>
            <a:off x="1306513" y="1538288"/>
            <a:ext cx="3768725" cy="3924300"/>
          </a:xfrm>
          <a:custGeom>
            <a:avLst/>
            <a:gdLst>
              <a:gd name="T0" fmla="*/ 2671 w 4891"/>
              <a:gd name="T1" fmla="*/ 2538 h 5077"/>
              <a:gd name="T2" fmla="*/ 2996 w 4891"/>
              <a:gd name="T3" fmla="*/ 4260 h 5077"/>
              <a:gd name="T4" fmla="*/ 2562 w 4891"/>
              <a:gd name="T5" fmla="*/ 2663 h 5077"/>
              <a:gd name="T6" fmla="*/ 2420 w 4891"/>
              <a:gd name="T7" fmla="*/ 2538 h 5077"/>
              <a:gd name="T8" fmla="*/ 930 w 4891"/>
              <a:gd name="T9" fmla="*/ 1883 h 5077"/>
              <a:gd name="T10" fmla="*/ 2451 w 4891"/>
              <a:gd name="T11" fmla="*/ 2456 h 5077"/>
              <a:gd name="T12" fmla="*/ 2435 w 4891"/>
              <a:gd name="T13" fmla="*/ 1374 h 5077"/>
              <a:gd name="T14" fmla="*/ 2598 w 4891"/>
              <a:gd name="T15" fmla="*/ 2424 h 5077"/>
              <a:gd name="T16" fmla="*/ 4342 w 4891"/>
              <a:gd name="T17" fmla="*/ 3769 h 5077"/>
              <a:gd name="T18" fmla="*/ 355 w 4891"/>
              <a:gd name="T19" fmla="*/ 2538 h 5077"/>
              <a:gd name="T20" fmla="*/ 4394 w 4891"/>
              <a:gd name="T21" fmla="*/ 1387 h 5077"/>
              <a:gd name="T22" fmla="*/ 4258 w 4891"/>
              <a:gd name="T23" fmla="*/ 1584 h 5077"/>
              <a:gd name="T24" fmla="*/ 4891 w 4891"/>
              <a:gd name="T25" fmla="*/ 1189 h 5077"/>
              <a:gd name="T26" fmla="*/ 4695 w 4891"/>
              <a:gd name="T27" fmla="*/ 1200 h 5077"/>
              <a:gd name="T28" fmla="*/ 0 w 4891"/>
              <a:gd name="T29" fmla="*/ 2538 h 5077"/>
              <a:gd name="T30" fmla="*/ 4644 w 4891"/>
              <a:gd name="T31" fmla="*/ 3956 h 5077"/>
              <a:gd name="T32" fmla="*/ 462 w 4891"/>
              <a:gd name="T33" fmla="*/ 2480 h 5077"/>
              <a:gd name="T34" fmla="*/ 707 w 4891"/>
              <a:gd name="T35" fmla="*/ 2538 h 5077"/>
              <a:gd name="T36" fmla="*/ 462 w 4891"/>
              <a:gd name="T37" fmla="*/ 2597 h 5077"/>
              <a:gd name="T38" fmla="*/ 712 w 4891"/>
              <a:gd name="T39" fmla="*/ 1547 h 5077"/>
              <a:gd name="T40" fmla="*/ 983 w 4891"/>
              <a:gd name="T41" fmla="*/ 1569 h 5077"/>
              <a:gd name="T42" fmla="*/ 1576 w 4891"/>
              <a:gd name="T43" fmla="*/ 976 h 5077"/>
              <a:gd name="T44" fmla="*/ 1554 w 4891"/>
              <a:gd name="T45" fmla="*/ 705 h 5077"/>
              <a:gd name="T46" fmla="*/ 1576 w 4891"/>
              <a:gd name="T47" fmla="*/ 976 h 5077"/>
              <a:gd name="T48" fmla="*/ 2487 w 4891"/>
              <a:gd name="T49" fmla="*/ 455 h 5077"/>
              <a:gd name="T50" fmla="*/ 2604 w 4891"/>
              <a:gd name="T51" fmla="*/ 701 h 5077"/>
              <a:gd name="T52" fmla="*/ 2487 w 4891"/>
              <a:gd name="T53" fmla="*/ 701 h 5077"/>
              <a:gd name="T54" fmla="*/ 3536 w 4891"/>
              <a:gd name="T55" fmla="*/ 705 h 5077"/>
              <a:gd name="T56" fmla="*/ 3515 w 4891"/>
              <a:gd name="T57" fmla="*/ 976 h 5077"/>
              <a:gd name="T58" fmla="*/ 3515 w 4891"/>
              <a:gd name="T59" fmla="*/ 4101 h 5077"/>
              <a:gd name="T60" fmla="*/ 3536 w 4891"/>
              <a:gd name="T61" fmla="*/ 4372 h 5077"/>
              <a:gd name="T62" fmla="*/ 3515 w 4891"/>
              <a:gd name="T63" fmla="*/ 4101 h 5077"/>
              <a:gd name="T64" fmla="*/ 2604 w 4891"/>
              <a:gd name="T65" fmla="*/ 4621 h 5077"/>
              <a:gd name="T66" fmla="*/ 2487 w 4891"/>
              <a:gd name="T67" fmla="*/ 4376 h 5077"/>
              <a:gd name="T68" fmla="*/ 2604 w 4891"/>
              <a:gd name="T69" fmla="*/ 4376 h 5077"/>
              <a:gd name="T70" fmla="*/ 1554 w 4891"/>
              <a:gd name="T71" fmla="*/ 4372 h 5077"/>
              <a:gd name="T72" fmla="*/ 1576 w 4891"/>
              <a:gd name="T73" fmla="*/ 4101 h 5077"/>
              <a:gd name="T74" fmla="*/ 983 w 4891"/>
              <a:gd name="T75" fmla="*/ 3508 h 5077"/>
              <a:gd name="T76" fmla="*/ 712 w 4891"/>
              <a:gd name="T77" fmla="*/ 3529 h 5077"/>
              <a:gd name="T78" fmla="*/ 983 w 4891"/>
              <a:gd name="T79" fmla="*/ 3508 h 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91" h="5077">
                <a:moveTo>
                  <a:pt x="2598" y="2424"/>
                </a:moveTo>
                <a:cubicBezTo>
                  <a:pt x="2641" y="2444"/>
                  <a:pt x="2671" y="2488"/>
                  <a:pt x="2671" y="2538"/>
                </a:cubicBezTo>
                <a:cubicBezTo>
                  <a:pt x="2671" y="2591"/>
                  <a:pt x="2638" y="2636"/>
                  <a:pt x="2592" y="2655"/>
                </a:cubicBezTo>
                <a:lnTo>
                  <a:pt x="2996" y="4260"/>
                </a:lnTo>
                <a:lnTo>
                  <a:pt x="2971" y="4266"/>
                </a:lnTo>
                <a:lnTo>
                  <a:pt x="2562" y="2663"/>
                </a:lnTo>
                <a:cubicBezTo>
                  <a:pt x="2557" y="2663"/>
                  <a:pt x="2551" y="2664"/>
                  <a:pt x="2546" y="2664"/>
                </a:cubicBezTo>
                <a:cubicBezTo>
                  <a:pt x="2476" y="2664"/>
                  <a:pt x="2420" y="2608"/>
                  <a:pt x="2420" y="2538"/>
                </a:cubicBezTo>
                <a:lnTo>
                  <a:pt x="2420" y="2535"/>
                </a:lnTo>
                <a:lnTo>
                  <a:pt x="930" y="1883"/>
                </a:lnTo>
                <a:lnTo>
                  <a:pt x="952" y="1831"/>
                </a:lnTo>
                <a:lnTo>
                  <a:pt x="2451" y="2456"/>
                </a:lnTo>
                <a:cubicBezTo>
                  <a:pt x="2459" y="2447"/>
                  <a:pt x="2469" y="2438"/>
                  <a:pt x="2480" y="2432"/>
                </a:cubicBezTo>
                <a:lnTo>
                  <a:pt x="2435" y="1374"/>
                </a:lnTo>
                <a:lnTo>
                  <a:pt x="2509" y="1369"/>
                </a:lnTo>
                <a:lnTo>
                  <a:pt x="2598" y="2424"/>
                </a:lnTo>
                <a:close/>
                <a:moveTo>
                  <a:pt x="4644" y="3956"/>
                </a:moveTo>
                <a:lnTo>
                  <a:pt x="4342" y="3769"/>
                </a:lnTo>
                <a:cubicBezTo>
                  <a:pt x="3936" y="4363"/>
                  <a:pt x="3264" y="4722"/>
                  <a:pt x="2538" y="4722"/>
                </a:cubicBezTo>
                <a:cubicBezTo>
                  <a:pt x="1333" y="4722"/>
                  <a:pt x="355" y="3744"/>
                  <a:pt x="355" y="2538"/>
                </a:cubicBezTo>
                <a:cubicBezTo>
                  <a:pt x="355" y="1333"/>
                  <a:pt x="1333" y="355"/>
                  <a:pt x="2538" y="355"/>
                </a:cubicBezTo>
                <a:cubicBezTo>
                  <a:pt x="3296" y="355"/>
                  <a:pt x="3995" y="746"/>
                  <a:pt x="4394" y="1387"/>
                </a:cubicBezTo>
                <a:lnTo>
                  <a:pt x="4443" y="1467"/>
                </a:lnTo>
                <a:lnTo>
                  <a:pt x="4258" y="1584"/>
                </a:lnTo>
                <a:lnTo>
                  <a:pt x="4747" y="1638"/>
                </a:lnTo>
                <a:lnTo>
                  <a:pt x="4891" y="1189"/>
                </a:lnTo>
                <a:lnTo>
                  <a:pt x="4745" y="1280"/>
                </a:lnTo>
                <a:lnTo>
                  <a:pt x="4695" y="1200"/>
                </a:lnTo>
                <a:cubicBezTo>
                  <a:pt x="4232" y="454"/>
                  <a:pt x="3419" y="0"/>
                  <a:pt x="2538" y="0"/>
                </a:cubicBezTo>
                <a:cubicBezTo>
                  <a:pt x="1137" y="0"/>
                  <a:pt x="0" y="1137"/>
                  <a:pt x="0" y="2538"/>
                </a:cubicBezTo>
                <a:cubicBezTo>
                  <a:pt x="0" y="3940"/>
                  <a:pt x="1137" y="5077"/>
                  <a:pt x="2538" y="5077"/>
                </a:cubicBezTo>
                <a:cubicBezTo>
                  <a:pt x="3388" y="5077"/>
                  <a:pt x="4173" y="4655"/>
                  <a:pt x="4644" y="3956"/>
                </a:cubicBezTo>
                <a:close/>
                <a:moveTo>
                  <a:pt x="462" y="2597"/>
                </a:moveTo>
                <a:lnTo>
                  <a:pt x="462" y="2480"/>
                </a:lnTo>
                <a:lnTo>
                  <a:pt x="708" y="2480"/>
                </a:lnTo>
                <a:cubicBezTo>
                  <a:pt x="707" y="2499"/>
                  <a:pt x="707" y="2519"/>
                  <a:pt x="707" y="2538"/>
                </a:cubicBezTo>
                <a:cubicBezTo>
                  <a:pt x="707" y="2558"/>
                  <a:pt x="707" y="2577"/>
                  <a:pt x="708" y="2597"/>
                </a:cubicBezTo>
                <a:lnTo>
                  <a:pt x="462" y="2597"/>
                </a:lnTo>
                <a:close/>
                <a:moveTo>
                  <a:pt x="924" y="1670"/>
                </a:moveTo>
                <a:lnTo>
                  <a:pt x="712" y="1547"/>
                </a:lnTo>
                <a:lnTo>
                  <a:pt x="771" y="1446"/>
                </a:lnTo>
                <a:lnTo>
                  <a:pt x="983" y="1569"/>
                </a:lnTo>
                <a:cubicBezTo>
                  <a:pt x="962" y="1602"/>
                  <a:pt x="943" y="1636"/>
                  <a:pt x="924" y="1670"/>
                </a:cubicBezTo>
                <a:close/>
                <a:moveTo>
                  <a:pt x="1576" y="976"/>
                </a:moveTo>
                <a:lnTo>
                  <a:pt x="1453" y="764"/>
                </a:lnTo>
                <a:lnTo>
                  <a:pt x="1554" y="705"/>
                </a:lnTo>
                <a:lnTo>
                  <a:pt x="1677" y="917"/>
                </a:lnTo>
                <a:cubicBezTo>
                  <a:pt x="1643" y="936"/>
                  <a:pt x="1609" y="955"/>
                  <a:pt x="1576" y="976"/>
                </a:cubicBezTo>
                <a:close/>
                <a:moveTo>
                  <a:pt x="2487" y="701"/>
                </a:moveTo>
                <a:lnTo>
                  <a:pt x="2487" y="455"/>
                </a:lnTo>
                <a:lnTo>
                  <a:pt x="2604" y="455"/>
                </a:lnTo>
                <a:lnTo>
                  <a:pt x="2604" y="701"/>
                </a:lnTo>
                <a:cubicBezTo>
                  <a:pt x="2584" y="700"/>
                  <a:pt x="2565" y="700"/>
                  <a:pt x="2546" y="700"/>
                </a:cubicBezTo>
                <a:cubicBezTo>
                  <a:pt x="2526" y="700"/>
                  <a:pt x="2507" y="700"/>
                  <a:pt x="2487" y="701"/>
                </a:cubicBezTo>
                <a:close/>
                <a:moveTo>
                  <a:pt x="3414" y="917"/>
                </a:moveTo>
                <a:lnTo>
                  <a:pt x="3536" y="705"/>
                </a:lnTo>
                <a:lnTo>
                  <a:pt x="3637" y="764"/>
                </a:lnTo>
                <a:lnTo>
                  <a:pt x="3515" y="976"/>
                </a:lnTo>
                <a:cubicBezTo>
                  <a:pt x="3482" y="955"/>
                  <a:pt x="3448" y="936"/>
                  <a:pt x="3414" y="917"/>
                </a:cubicBezTo>
                <a:close/>
                <a:moveTo>
                  <a:pt x="3515" y="4101"/>
                </a:moveTo>
                <a:lnTo>
                  <a:pt x="3638" y="4313"/>
                </a:lnTo>
                <a:lnTo>
                  <a:pt x="3536" y="4372"/>
                </a:lnTo>
                <a:lnTo>
                  <a:pt x="3414" y="4159"/>
                </a:lnTo>
                <a:cubicBezTo>
                  <a:pt x="3448" y="4141"/>
                  <a:pt x="3482" y="4121"/>
                  <a:pt x="3515" y="4101"/>
                </a:cubicBezTo>
                <a:close/>
                <a:moveTo>
                  <a:pt x="2604" y="4376"/>
                </a:moveTo>
                <a:lnTo>
                  <a:pt x="2604" y="4621"/>
                </a:lnTo>
                <a:lnTo>
                  <a:pt x="2487" y="4621"/>
                </a:lnTo>
                <a:lnTo>
                  <a:pt x="2487" y="4376"/>
                </a:lnTo>
                <a:cubicBezTo>
                  <a:pt x="2507" y="4377"/>
                  <a:pt x="2526" y="4377"/>
                  <a:pt x="2546" y="4377"/>
                </a:cubicBezTo>
                <a:cubicBezTo>
                  <a:pt x="2565" y="4377"/>
                  <a:pt x="2584" y="4377"/>
                  <a:pt x="2604" y="4376"/>
                </a:cubicBezTo>
                <a:close/>
                <a:moveTo>
                  <a:pt x="1677" y="4159"/>
                </a:moveTo>
                <a:lnTo>
                  <a:pt x="1554" y="4372"/>
                </a:lnTo>
                <a:lnTo>
                  <a:pt x="1453" y="4313"/>
                </a:lnTo>
                <a:lnTo>
                  <a:pt x="1576" y="4101"/>
                </a:lnTo>
                <a:cubicBezTo>
                  <a:pt x="1609" y="4121"/>
                  <a:pt x="1643" y="4141"/>
                  <a:pt x="1677" y="4159"/>
                </a:cubicBezTo>
                <a:close/>
                <a:moveTo>
                  <a:pt x="983" y="3508"/>
                </a:moveTo>
                <a:lnTo>
                  <a:pt x="771" y="3630"/>
                </a:lnTo>
                <a:lnTo>
                  <a:pt x="712" y="3529"/>
                </a:lnTo>
                <a:lnTo>
                  <a:pt x="924" y="3407"/>
                </a:lnTo>
                <a:cubicBezTo>
                  <a:pt x="943" y="3441"/>
                  <a:pt x="962" y="3475"/>
                  <a:pt x="983" y="3508"/>
                </a:cubicBezTo>
                <a:close/>
              </a:path>
            </a:pathLst>
          </a:custGeom>
          <a:solidFill>
            <a:srgbClr val="009A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3" name="矩形 15"/>
          <p:cNvSpPr>
            <a:spLocks noChangeArrowheads="1"/>
          </p:cNvSpPr>
          <p:nvPr/>
        </p:nvSpPr>
        <p:spPr bwMode="auto">
          <a:xfrm>
            <a:off x="10923588" y="2565400"/>
            <a:ext cx="1273175" cy="2090738"/>
          </a:xfrm>
          <a:prstGeom prst="rect">
            <a:avLst/>
          </a:prstGeom>
          <a:solidFill>
            <a:srgbClr val="2B2E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04 -4.44444E-6 L 2.68115E-6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utoUpdateAnimBg="0"/>
      <p:bldP spid="31752" grpId="0" animBg="1"/>
      <p:bldP spid="31752" grpId="1" animBg="1"/>
      <p:bldP spid="31753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"/>
          <p:cNvSpPr txBox="1">
            <a:spLocks noChangeArrowheads="1"/>
          </p:cNvSpPr>
          <p:nvPr/>
        </p:nvSpPr>
        <p:spPr bwMode="auto">
          <a:xfrm>
            <a:off x="2433638" y="1855788"/>
            <a:ext cx="11334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1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2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95" name="TextBox 5"/>
          <p:cNvSpPr txBox="1">
            <a:spLocks noChangeArrowheads="1"/>
          </p:cNvSpPr>
          <p:nvPr/>
        </p:nvSpPr>
        <p:spPr bwMode="auto">
          <a:xfrm>
            <a:off x="1768475" y="2846388"/>
            <a:ext cx="8477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3000">
                <a:solidFill>
                  <a:schemeClr val="bg1"/>
                </a:solidFill>
              </a:rPr>
              <a:t>part</a:t>
            </a:r>
            <a:endParaRPr lang="zh-CN" altLang="en-US" sz="3000">
              <a:solidFill>
                <a:schemeClr val="bg1"/>
              </a:solidFill>
            </a:endParaRPr>
          </a:p>
        </p:txBody>
      </p:sp>
      <p:grpSp>
        <p:nvGrpSpPr>
          <p:cNvPr id="8196" name="Group 4"/>
          <p:cNvGrpSpPr>
            <a:grpSpLocks/>
          </p:cNvGrpSpPr>
          <p:nvPr/>
        </p:nvGrpSpPr>
        <p:grpSpPr bwMode="auto">
          <a:xfrm>
            <a:off x="3416300" y="2465388"/>
            <a:ext cx="7270750" cy="1334642"/>
            <a:chOff x="0" y="0"/>
            <a:chExt cx="7270359" cy="1335323"/>
          </a:xfrm>
        </p:grpSpPr>
        <p:sp>
          <p:nvSpPr>
            <p:cNvPr id="8197" name="TextBox 6"/>
            <p:cNvSpPr txBox="1">
              <a:spLocks noChangeArrowheads="1"/>
            </p:cNvSpPr>
            <p:nvPr/>
          </p:nvSpPr>
          <p:spPr bwMode="auto">
            <a:xfrm>
              <a:off x="20397" y="0"/>
              <a:ext cx="306993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600" b="1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可信计算理论</a:t>
              </a:r>
              <a:endParaRPr lang="zh-CN" altLang="en-US" sz="2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98" name="TextBox 7"/>
            <p:cNvSpPr txBox="1">
              <a:spLocks noChangeArrowheads="1"/>
            </p:cNvSpPr>
            <p:nvPr/>
          </p:nvSpPr>
          <p:spPr bwMode="auto">
            <a:xfrm>
              <a:off x="0" y="407518"/>
              <a:ext cx="56081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dirty="0" smtClean="0">
                  <a:solidFill>
                    <a:schemeClr val="tx2"/>
                  </a:solidFill>
                  <a:ea typeface="微软雅黑" pitchFamily="34" charset="-122"/>
                </a:rPr>
                <a:t>●</a:t>
              </a:r>
              <a:r>
                <a:rPr lang="zh-CN" altLang="en-US" dirty="0" smtClean="0">
                  <a:solidFill>
                    <a:schemeClr val="tx2"/>
                  </a:solidFill>
                  <a:ea typeface="微软雅黑" pitchFamily="34" charset="-122"/>
                </a:rPr>
                <a:t>信任根 </a:t>
              </a:r>
              <a:r>
                <a:rPr lang="en-US" dirty="0" smtClean="0">
                  <a:solidFill>
                    <a:schemeClr val="tx2"/>
                  </a:solidFill>
                  <a:ea typeface="微软雅黑" pitchFamily="34" charset="-122"/>
                </a:rPr>
                <a:t>●</a:t>
              </a:r>
              <a:r>
                <a:rPr lang="zh-CN" altLang="en-US" dirty="0" smtClean="0">
                  <a:solidFill>
                    <a:schemeClr val="tx2"/>
                  </a:solidFill>
                  <a:ea typeface="微软雅黑" pitchFamily="34" charset="-122"/>
                </a:rPr>
                <a:t>信任链  </a:t>
              </a:r>
              <a:r>
                <a:rPr lang="en-US" dirty="0" smtClean="0">
                  <a:solidFill>
                    <a:schemeClr val="tx2"/>
                  </a:solidFill>
                  <a:ea typeface="微软雅黑" pitchFamily="34" charset="-122"/>
                </a:rPr>
                <a:t>●</a:t>
              </a:r>
              <a:r>
                <a:rPr lang="zh-CN" altLang="en-US" dirty="0" smtClean="0">
                  <a:solidFill>
                    <a:schemeClr val="tx2"/>
                  </a:solidFill>
                  <a:ea typeface="微软雅黑" pitchFamily="34" charset="-122"/>
                </a:rPr>
                <a:t>远程证实</a:t>
              </a:r>
              <a:endParaRPr lang="zh-CN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8199" name="TextBox 15"/>
            <p:cNvSpPr txBox="1">
              <a:spLocks noChangeArrowheads="1"/>
            </p:cNvSpPr>
            <p:nvPr/>
          </p:nvSpPr>
          <p:spPr bwMode="auto">
            <a:xfrm>
              <a:off x="29785" y="965803"/>
              <a:ext cx="7240574" cy="3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构建人与机器的信任</a:t>
              </a:r>
              <a:endParaRPr lang="zh-CN" altLang="en-US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8200" name="直接连接符 10"/>
          <p:cNvCxnSpPr>
            <a:cxnSpLocks noChangeShapeType="1"/>
          </p:cNvCxnSpPr>
          <p:nvPr/>
        </p:nvCxnSpPr>
        <p:spPr bwMode="auto">
          <a:xfrm flipH="1">
            <a:off x="3576638" y="3328988"/>
            <a:ext cx="8620125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01" name="Freeform 10"/>
          <p:cNvSpPr>
            <a:spLocks/>
          </p:cNvSpPr>
          <p:nvPr/>
        </p:nvSpPr>
        <p:spPr bwMode="auto">
          <a:xfrm>
            <a:off x="1150938" y="2205038"/>
            <a:ext cx="1849437" cy="1944687"/>
          </a:xfrm>
          <a:custGeom>
            <a:avLst/>
            <a:gdLst>
              <a:gd name="T0" fmla="*/ 3233 w 3480"/>
              <a:gd name="T1" fmla="*/ 2268 h 3657"/>
              <a:gd name="T2" fmla="*/ 3033 w 3480"/>
              <a:gd name="T3" fmla="*/ 2634 h 3657"/>
              <a:gd name="T4" fmla="*/ 1023 w 3480"/>
              <a:gd name="T5" fmla="*/ 2915 h 3657"/>
              <a:gd name="T6" fmla="*/ 741 w 3480"/>
              <a:gd name="T7" fmla="*/ 905 h 3657"/>
              <a:gd name="T8" fmla="*/ 2017 w 3480"/>
              <a:gd name="T9" fmla="*/ 340 h 3657"/>
              <a:gd name="T10" fmla="*/ 2079 w 3480"/>
              <a:gd name="T11" fmla="*/ 345 h 3657"/>
              <a:gd name="T12" fmla="*/ 2067 w 3480"/>
              <a:gd name="T13" fmla="*/ 489 h 3657"/>
              <a:gd name="T14" fmla="*/ 2289 w 3480"/>
              <a:gd name="T15" fmla="*/ 254 h 3657"/>
              <a:gd name="T16" fmla="*/ 2110 w 3480"/>
              <a:gd name="T17" fmla="*/ 0 h 3657"/>
              <a:gd name="T18" fmla="*/ 2100 w 3480"/>
              <a:gd name="T19" fmla="*/ 113 h 3657"/>
              <a:gd name="T20" fmla="*/ 2038 w 3480"/>
              <a:gd name="T21" fmla="*/ 107 h 3657"/>
              <a:gd name="T22" fmla="*/ 554 w 3480"/>
              <a:gd name="T23" fmla="*/ 764 h 3657"/>
              <a:gd name="T24" fmla="*/ 882 w 3480"/>
              <a:gd name="T25" fmla="*/ 3102 h 3657"/>
              <a:gd name="T26" fmla="*/ 3219 w 3480"/>
              <a:gd name="T27" fmla="*/ 2774 h 3657"/>
              <a:gd name="T28" fmla="*/ 3480 w 3480"/>
              <a:gd name="T29" fmla="*/ 2268 h 3657"/>
              <a:gd name="T30" fmla="*/ 3233 w 3480"/>
              <a:gd name="T31" fmla="*/ 2268 h 3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80" h="3657">
                <a:moveTo>
                  <a:pt x="3233" y="2268"/>
                </a:moveTo>
                <a:cubicBezTo>
                  <a:pt x="3185" y="2397"/>
                  <a:pt x="3118" y="2521"/>
                  <a:pt x="3033" y="2634"/>
                </a:cubicBezTo>
                <a:cubicBezTo>
                  <a:pt x="2556" y="3266"/>
                  <a:pt x="1655" y="3393"/>
                  <a:pt x="1023" y="2915"/>
                </a:cubicBezTo>
                <a:cubicBezTo>
                  <a:pt x="390" y="2438"/>
                  <a:pt x="264" y="1538"/>
                  <a:pt x="741" y="905"/>
                </a:cubicBezTo>
                <a:cubicBezTo>
                  <a:pt x="1041" y="507"/>
                  <a:pt x="1523" y="295"/>
                  <a:pt x="2017" y="340"/>
                </a:cubicBezTo>
                <a:lnTo>
                  <a:pt x="2079" y="345"/>
                </a:lnTo>
                <a:lnTo>
                  <a:pt x="2067" y="489"/>
                </a:lnTo>
                <a:lnTo>
                  <a:pt x="2289" y="254"/>
                </a:lnTo>
                <a:lnTo>
                  <a:pt x="2110" y="0"/>
                </a:lnTo>
                <a:lnTo>
                  <a:pt x="2100" y="113"/>
                </a:lnTo>
                <a:lnTo>
                  <a:pt x="2038" y="107"/>
                </a:lnTo>
                <a:cubicBezTo>
                  <a:pt x="1463" y="55"/>
                  <a:pt x="903" y="302"/>
                  <a:pt x="554" y="764"/>
                </a:cubicBezTo>
                <a:cubicBezTo>
                  <a:pt x="0" y="1500"/>
                  <a:pt x="146" y="2547"/>
                  <a:pt x="882" y="3102"/>
                </a:cubicBezTo>
                <a:cubicBezTo>
                  <a:pt x="1618" y="3657"/>
                  <a:pt x="2664" y="3510"/>
                  <a:pt x="3219" y="2774"/>
                </a:cubicBezTo>
                <a:cubicBezTo>
                  <a:pt x="3336" y="2619"/>
                  <a:pt x="3423" y="2448"/>
                  <a:pt x="3480" y="2268"/>
                </a:cubicBezTo>
                <a:lnTo>
                  <a:pt x="3233" y="226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04 -4.44444E-6 L 2.68115E-6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utoUpdateAnimBg="0"/>
      <p:bldP spid="8195" grpId="0" autoUpdateAnimBg="0"/>
      <p:bldP spid="8201" grpId="0" animBg="1"/>
      <p:bldP spid="820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reeform 6"/>
          <p:cNvSpPr>
            <a:spLocks/>
          </p:cNvSpPr>
          <p:nvPr/>
        </p:nvSpPr>
        <p:spPr bwMode="auto">
          <a:xfrm>
            <a:off x="665163" y="2740025"/>
            <a:ext cx="10971212" cy="1593850"/>
          </a:xfrm>
          <a:custGeom>
            <a:avLst/>
            <a:gdLst>
              <a:gd name="T0" fmla="*/ 0 w 17309"/>
              <a:gd name="T1" fmla="*/ 1268 h 2514"/>
              <a:gd name="T2" fmla="*/ 1988 w 17309"/>
              <a:gd name="T3" fmla="*/ 1268 h 2514"/>
              <a:gd name="T4" fmla="*/ 1988 w 17309"/>
              <a:gd name="T5" fmla="*/ 1468 h 2514"/>
              <a:gd name="T6" fmla="*/ 3024 w 17309"/>
              <a:gd name="T7" fmla="*/ 2314 h 2514"/>
              <a:gd name="T8" fmla="*/ 4059 w 17309"/>
              <a:gd name="T9" fmla="*/ 1468 h 2514"/>
              <a:gd name="T10" fmla="*/ 4059 w 17309"/>
              <a:gd name="T11" fmla="*/ 1268 h 2514"/>
              <a:gd name="T12" fmla="*/ 5508 w 17309"/>
              <a:gd name="T13" fmla="*/ 1268 h 2514"/>
              <a:gd name="T14" fmla="*/ 5508 w 17309"/>
              <a:gd name="T15" fmla="*/ 1257 h 2514"/>
              <a:gd name="T16" fmla="*/ 6765 w 17309"/>
              <a:gd name="T17" fmla="*/ 0 h 2514"/>
              <a:gd name="T18" fmla="*/ 8021 w 17309"/>
              <a:gd name="T19" fmla="*/ 1257 h 2514"/>
              <a:gd name="T20" fmla="*/ 8021 w 17309"/>
              <a:gd name="T21" fmla="*/ 1268 h 2514"/>
              <a:gd name="T22" fmla="*/ 9394 w 17309"/>
              <a:gd name="T23" fmla="*/ 1268 h 2514"/>
              <a:gd name="T24" fmla="*/ 9394 w 17309"/>
              <a:gd name="T25" fmla="*/ 1468 h 2514"/>
              <a:gd name="T26" fmla="*/ 10430 w 17309"/>
              <a:gd name="T27" fmla="*/ 2314 h 2514"/>
              <a:gd name="T28" fmla="*/ 11465 w 17309"/>
              <a:gd name="T29" fmla="*/ 1468 h 2514"/>
              <a:gd name="T30" fmla="*/ 11465 w 17309"/>
              <a:gd name="T31" fmla="*/ 1268 h 2514"/>
              <a:gd name="T32" fmla="*/ 12883 w 17309"/>
              <a:gd name="T33" fmla="*/ 1268 h 2514"/>
              <a:gd name="T34" fmla="*/ 12883 w 17309"/>
              <a:gd name="T35" fmla="*/ 1257 h 2514"/>
              <a:gd name="T36" fmla="*/ 14140 w 17309"/>
              <a:gd name="T37" fmla="*/ 0 h 2514"/>
              <a:gd name="T38" fmla="*/ 15397 w 17309"/>
              <a:gd name="T39" fmla="*/ 1257 h 2514"/>
              <a:gd name="T40" fmla="*/ 15397 w 17309"/>
              <a:gd name="T41" fmla="*/ 1268 h 2514"/>
              <a:gd name="T42" fmla="*/ 17309 w 17309"/>
              <a:gd name="T43" fmla="*/ 1268 h 2514"/>
              <a:gd name="T44" fmla="*/ 17309 w 17309"/>
              <a:gd name="T45" fmla="*/ 1468 h 2514"/>
              <a:gd name="T46" fmla="*/ 15197 w 17309"/>
              <a:gd name="T47" fmla="*/ 1468 h 2514"/>
              <a:gd name="T48" fmla="*/ 15197 w 17309"/>
              <a:gd name="T49" fmla="*/ 1268 h 2514"/>
              <a:gd name="T50" fmla="*/ 15197 w 17309"/>
              <a:gd name="T51" fmla="*/ 1268 h 2514"/>
              <a:gd name="T52" fmla="*/ 15197 w 17309"/>
              <a:gd name="T53" fmla="*/ 1257 h 2514"/>
              <a:gd name="T54" fmla="*/ 14140 w 17309"/>
              <a:gd name="T55" fmla="*/ 200 h 2514"/>
              <a:gd name="T56" fmla="*/ 13083 w 17309"/>
              <a:gd name="T57" fmla="*/ 1257 h 2514"/>
              <a:gd name="T58" fmla="*/ 13083 w 17309"/>
              <a:gd name="T59" fmla="*/ 1268 h 2514"/>
              <a:gd name="T60" fmla="*/ 13083 w 17309"/>
              <a:gd name="T61" fmla="*/ 1468 h 2514"/>
              <a:gd name="T62" fmla="*/ 11669 w 17309"/>
              <a:gd name="T63" fmla="*/ 1468 h 2514"/>
              <a:gd name="T64" fmla="*/ 10430 w 17309"/>
              <a:gd name="T65" fmla="*/ 2514 h 2514"/>
              <a:gd name="T66" fmla="*/ 9191 w 17309"/>
              <a:gd name="T67" fmla="*/ 1468 h 2514"/>
              <a:gd name="T68" fmla="*/ 7821 w 17309"/>
              <a:gd name="T69" fmla="*/ 1468 h 2514"/>
              <a:gd name="T70" fmla="*/ 7821 w 17309"/>
              <a:gd name="T71" fmla="*/ 1262 h 2514"/>
              <a:gd name="T72" fmla="*/ 7821 w 17309"/>
              <a:gd name="T73" fmla="*/ 1262 h 2514"/>
              <a:gd name="T74" fmla="*/ 7821 w 17309"/>
              <a:gd name="T75" fmla="*/ 1257 h 2514"/>
              <a:gd name="T76" fmla="*/ 6765 w 17309"/>
              <a:gd name="T77" fmla="*/ 200 h 2514"/>
              <a:gd name="T78" fmla="*/ 5708 w 17309"/>
              <a:gd name="T79" fmla="*/ 1257 h 2514"/>
              <a:gd name="T80" fmla="*/ 5708 w 17309"/>
              <a:gd name="T81" fmla="*/ 1263 h 2514"/>
              <a:gd name="T82" fmla="*/ 5708 w 17309"/>
              <a:gd name="T83" fmla="*/ 1468 h 2514"/>
              <a:gd name="T84" fmla="*/ 4263 w 17309"/>
              <a:gd name="T85" fmla="*/ 1468 h 2514"/>
              <a:gd name="T86" fmla="*/ 3024 w 17309"/>
              <a:gd name="T87" fmla="*/ 2514 h 2514"/>
              <a:gd name="T88" fmla="*/ 1785 w 17309"/>
              <a:gd name="T89" fmla="*/ 1468 h 2514"/>
              <a:gd name="T90" fmla="*/ 0 w 17309"/>
              <a:gd name="T91" fmla="*/ 1468 h 2514"/>
              <a:gd name="T92" fmla="*/ 0 w 17309"/>
              <a:gd name="T93" fmla="*/ 1268 h 2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309" h="2514">
                <a:moveTo>
                  <a:pt x="0" y="1268"/>
                </a:moveTo>
                <a:lnTo>
                  <a:pt x="1988" y="1268"/>
                </a:lnTo>
                <a:lnTo>
                  <a:pt x="1988" y="1468"/>
                </a:lnTo>
                <a:cubicBezTo>
                  <a:pt x="2086" y="1950"/>
                  <a:pt x="2512" y="2314"/>
                  <a:pt x="3024" y="2314"/>
                </a:cubicBezTo>
                <a:cubicBezTo>
                  <a:pt x="3535" y="2314"/>
                  <a:pt x="3961" y="1950"/>
                  <a:pt x="4059" y="1468"/>
                </a:cubicBezTo>
                <a:lnTo>
                  <a:pt x="4059" y="1268"/>
                </a:lnTo>
                <a:lnTo>
                  <a:pt x="5508" y="1268"/>
                </a:lnTo>
                <a:lnTo>
                  <a:pt x="5508" y="1257"/>
                </a:lnTo>
                <a:cubicBezTo>
                  <a:pt x="5508" y="563"/>
                  <a:pt x="6071" y="0"/>
                  <a:pt x="6765" y="0"/>
                </a:cubicBezTo>
                <a:cubicBezTo>
                  <a:pt x="7459" y="0"/>
                  <a:pt x="8021" y="563"/>
                  <a:pt x="8021" y="1257"/>
                </a:cubicBezTo>
                <a:lnTo>
                  <a:pt x="8021" y="1268"/>
                </a:lnTo>
                <a:lnTo>
                  <a:pt x="9394" y="1268"/>
                </a:lnTo>
                <a:lnTo>
                  <a:pt x="9394" y="1468"/>
                </a:lnTo>
                <a:cubicBezTo>
                  <a:pt x="9492" y="1950"/>
                  <a:pt x="9918" y="2314"/>
                  <a:pt x="10430" y="2314"/>
                </a:cubicBezTo>
                <a:cubicBezTo>
                  <a:pt x="10941" y="2314"/>
                  <a:pt x="11367" y="1950"/>
                  <a:pt x="11465" y="1468"/>
                </a:cubicBezTo>
                <a:lnTo>
                  <a:pt x="11465" y="1268"/>
                </a:lnTo>
                <a:lnTo>
                  <a:pt x="12883" y="1268"/>
                </a:lnTo>
                <a:lnTo>
                  <a:pt x="12883" y="1257"/>
                </a:lnTo>
                <a:cubicBezTo>
                  <a:pt x="12883" y="563"/>
                  <a:pt x="13446" y="0"/>
                  <a:pt x="14140" y="0"/>
                </a:cubicBezTo>
                <a:cubicBezTo>
                  <a:pt x="14834" y="0"/>
                  <a:pt x="15397" y="563"/>
                  <a:pt x="15397" y="1257"/>
                </a:cubicBezTo>
                <a:lnTo>
                  <a:pt x="15397" y="1268"/>
                </a:lnTo>
                <a:lnTo>
                  <a:pt x="17309" y="1268"/>
                </a:lnTo>
                <a:lnTo>
                  <a:pt x="17309" y="1468"/>
                </a:lnTo>
                <a:lnTo>
                  <a:pt x="15197" y="1468"/>
                </a:lnTo>
                <a:lnTo>
                  <a:pt x="15197" y="1268"/>
                </a:lnTo>
                <a:lnTo>
                  <a:pt x="15197" y="1257"/>
                </a:lnTo>
                <a:cubicBezTo>
                  <a:pt x="15197" y="673"/>
                  <a:pt x="14724" y="200"/>
                  <a:pt x="14140" y="200"/>
                </a:cubicBezTo>
                <a:cubicBezTo>
                  <a:pt x="13557" y="200"/>
                  <a:pt x="13083" y="673"/>
                  <a:pt x="13083" y="1257"/>
                </a:cubicBezTo>
                <a:lnTo>
                  <a:pt x="13083" y="1268"/>
                </a:lnTo>
                <a:lnTo>
                  <a:pt x="13083" y="1468"/>
                </a:lnTo>
                <a:lnTo>
                  <a:pt x="11669" y="1468"/>
                </a:lnTo>
                <a:cubicBezTo>
                  <a:pt x="11568" y="2061"/>
                  <a:pt x="11052" y="2514"/>
                  <a:pt x="10430" y="2514"/>
                </a:cubicBezTo>
                <a:cubicBezTo>
                  <a:pt x="9807" y="2514"/>
                  <a:pt x="9291" y="2061"/>
                  <a:pt x="9191" y="1468"/>
                </a:cubicBezTo>
                <a:lnTo>
                  <a:pt x="7821" y="1468"/>
                </a:lnTo>
                <a:lnTo>
                  <a:pt x="7821" y="1262"/>
                </a:lnTo>
                <a:lnTo>
                  <a:pt x="7821" y="1257"/>
                </a:lnTo>
                <a:cubicBezTo>
                  <a:pt x="7821" y="673"/>
                  <a:pt x="7348" y="200"/>
                  <a:pt x="6765" y="200"/>
                </a:cubicBezTo>
                <a:cubicBezTo>
                  <a:pt x="6181" y="200"/>
                  <a:pt x="5708" y="673"/>
                  <a:pt x="5708" y="1257"/>
                </a:cubicBezTo>
                <a:lnTo>
                  <a:pt x="5708" y="1263"/>
                </a:lnTo>
                <a:lnTo>
                  <a:pt x="5708" y="1468"/>
                </a:lnTo>
                <a:lnTo>
                  <a:pt x="4263" y="1468"/>
                </a:lnTo>
                <a:cubicBezTo>
                  <a:pt x="4162" y="2061"/>
                  <a:pt x="3646" y="2514"/>
                  <a:pt x="3024" y="2514"/>
                </a:cubicBezTo>
                <a:cubicBezTo>
                  <a:pt x="2401" y="2514"/>
                  <a:pt x="1885" y="2061"/>
                  <a:pt x="1785" y="1468"/>
                </a:cubicBezTo>
                <a:lnTo>
                  <a:pt x="0" y="1468"/>
                </a:lnTo>
                <a:lnTo>
                  <a:pt x="0" y="12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116013" y="4381500"/>
            <a:ext cx="2680632" cy="1454868"/>
            <a:chOff x="0" y="0"/>
            <a:chExt cx="1653481" cy="1129546"/>
          </a:xfrm>
        </p:grpSpPr>
        <p:sp>
          <p:nvSpPr>
            <p:cNvPr id="22532" name="Line 58"/>
            <p:cNvSpPr>
              <a:spLocks noChangeShapeType="1"/>
            </p:cNvSpPr>
            <p:nvPr/>
          </p:nvSpPr>
          <p:spPr bwMode="auto">
            <a:xfrm>
              <a:off x="913706" y="0"/>
              <a:ext cx="1" cy="334963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/>
            </a:p>
          </p:txBody>
        </p:sp>
        <p:sp>
          <p:nvSpPr>
            <p:cNvPr id="22533" name="Line 59"/>
            <p:cNvSpPr>
              <a:spLocks noChangeShapeType="1"/>
            </p:cNvSpPr>
            <p:nvPr/>
          </p:nvSpPr>
          <p:spPr bwMode="auto">
            <a:xfrm flipH="1">
              <a:off x="158056" y="344488"/>
              <a:ext cx="1495425" cy="1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/>
            </a:p>
          </p:txBody>
        </p:sp>
        <p:sp>
          <p:nvSpPr>
            <p:cNvPr id="22534" name="Text Box 60"/>
            <p:cNvSpPr>
              <a:spLocks noChangeArrowheads="1"/>
            </p:cNvSpPr>
            <p:nvPr/>
          </p:nvSpPr>
          <p:spPr bwMode="auto">
            <a:xfrm>
              <a:off x="0" y="327111"/>
              <a:ext cx="1653481" cy="802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2574" tIns="36287" rIns="72574" bIns="36287">
              <a:spAutoFit/>
            </a:bodyPr>
            <a:lstStyle/>
            <a:p>
              <a:pPr marL="285750" indent="-285750" eaLnBrk="0" hangingPunct="0">
                <a:lnSpc>
                  <a:spcPct val="130000"/>
                </a:lnSpc>
                <a:buClr>
                  <a:schemeClr val="hlink"/>
                </a:buClr>
                <a:buFont typeface="Wingdings" charset="2"/>
                <a:buChar char="v"/>
              </a:pPr>
              <a:r>
                <a:rPr lang="zh-CN" altLang="en-US" sz="1600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若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A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认为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B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的行为符合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A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预期，则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B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对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A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可信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  <a:p>
              <a:pPr marL="285750" indent="-285750" eaLnBrk="0" hangingPunct="0">
                <a:lnSpc>
                  <a:spcPct val="130000"/>
                </a:lnSpc>
                <a:buClr>
                  <a:schemeClr val="hlink"/>
                </a:buClr>
                <a:buFont typeface="Wingdings" charset="2"/>
                <a:buChar char="v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主观认知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</p:grpSp>
      <p:grpSp>
        <p:nvGrpSpPr>
          <p:cNvPr id="22535" name="Group 7"/>
          <p:cNvGrpSpPr>
            <a:grpSpLocks/>
          </p:cNvGrpSpPr>
          <p:nvPr/>
        </p:nvGrpSpPr>
        <p:grpSpPr bwMode="auto">
          <a:xfrm>
            <a:off x="3476625" y="1582738"/>
            <a:ext cx="2952750" cy="1098550"/>
            <a:chOff x="0" y="0"/>
            <a:chExt cx="2952326" cy="1098602"/>
          </a:xfrm>
        </p:grpSpPr>
        <p:sp>
          <p:nvSpPr>
            <p:cNvPr id="22536" name="Line 68"/>
            <p:cNvSpPr>
              <a:spLocks noChangeShapeType="1"/>
            </p:cNvSpPr>
            <p:nvPr/>
          </p:nvSpPr>
          <p:spPr bwMode="auto">
            <a:xfrm>
              <a:off x="1440568" y="776698"/>
              <a:ext cx="0" cy="321904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/>
            </a:p>
          </p:txBody>
        </p:sp>
        <p:sp>
          <p:nvSpPr>
            <p:cNvPr id="22537" name="Line 69"/>
            <p:cNvSpPr>
              <a:spLocks noChangeShapeType="1"/>
            </p:cNvSpPr>
            <p:nvPr/>
          </p:nvSpPr>
          <p:spPr bwMode="auto">
            <a:xfrm flipH="1">
              <a:off x="0" y="765835"/>
              <a:ext cx="2872531" cy="1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/>
            </a:p>
          </p:txBody>
        </p:sp>
        <p:sp>
          <p:nvSpPr>
            <p:cNvPr id="22538" name="Text Box 70"/>
            <p:cNvSpPr>
              <a:spLocks noChangeArrowheads="1"/>
            </p:cNvSpPr>
            <p:nvPr/>
          </p:nvSpPr>
          <p:spPr bwMode="auto">
            <a:xfrm>
              <a:off x="0" y="0"/>
              <a:ext cx="2952326" cy="713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/>
            <a:p>
              <a:pPr marL="285750" indent="-285750" eaLnBrk="0" hangingPunct="0">
                <a:lnSpc>
                  <a:spcPct val="130000"/>
                </a:lnSpc>
                <a:buClr>
                  <a:schemeClr val="hlink"/>
                </a:buClr>
                <a:buFont typeface="Wingdings" charset="2"/>
                <a:buChar char="v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信任的起点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  <a:p>
              <a:pPr marL="285750" indent="-285750" eaLnBrk="0" hangingPunct="0">
                <a:lnSpc>
                  <a:spcPct val="130000"/>
                </a:lnSpc>
                <a:buClr>
                  <a:schemeClr val="hlink"/>
                </a:buClr>
                <a:buFont typeface="Wingdings" charset="2"/>
                <a:buChar char="v"/>
              </a:pPr>
              <a:r>
                <a:rPr lang="zh-CN" altLang="en-US" sz="1600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绝对可信或者假设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可信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</p:grpSp>
      <p:sp>
        <p:nvSpPr>
          <p:cNvPr id="22539" name="椭圆 16"/>
          <p:cNvSpPr>
            <a:spLocks noChangeArrowheads="1"/>
          </p:cNvSpPr>
          <p:nvPr/>
        </p:nvSpPr>
        <p:spPr bwMode="auto">
          <a:xfrm>
            <a:off x="1876425" y="2797175"/>
            <a:ext cx="1389063" cy="1385888"/>
          </a:xfrm>
          <a:prstGeom prst="ellipse">
            <a:avLst/>
          </a:prstGeom>
          <a:solidFill>
            <a:schemeClr val="bg1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/>
          <a:p>
            <a:pPr algn="ctr" eaLnBrk="0" hangingPunct="0"/>
            <a:r>
              <a:rPr lang="zh-CN" altLang="en-US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信任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40" name="椭圆 17"/>
          <p:cNvSpPr>
            <a:spLocks noChangeArrowheads="1"/>
          </p:cNvSpPr>
          <p:nvPr/>
        </p:nvSpPr>
        <p:spPr bwMode="auto">
          <a:xfrm>
            <a:off x="4257675" y="2871788"/>
            <a:ext cx="1389063" cy="1385887"/>
          </a:xfrm>
          <a:prstGeom prst="ellipse">
            <a:avLst/>
          </a:prstGeom>
          <a:solidFill>
            <a:schemeClr val="accent1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/>
          <a:p>
            <a:pPr algn="ctr" eaLnBrk="0" hangingPunct="0"/>
            <a:r>
              <a:rPr lang="zh-CN" altLang="en-US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信任根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41" name="椭圆 18"/>
          <p:cNvSpPr>
            <a:spLocks noChangeArrowheads="1"/>
          </p:cNvSpPr>
          <p:nvPr/>
        </p:nvSpPr>
        <p:spPr bwMode="auto">
          <a:xfrm>
            <a:off x="6580188" y="2811463"/>
            <a:ext cx="1389062" cy="1385887"/>
          </a:xfrm>
          <a:prstGeom prst="ellipse">
            <a:avLst/>
          </a:prstGeom>
          <a:solidFill>
            <a:schemeClr val="bg1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/>
          <a:p>
            <a:pPr algn="ctr" eaLnBrk="0" hangingPunct="0"/>
            <a:r>
              <a:rPr lang="zh-CN" altLang="en-US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信任链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42" name="椭圆 19"/>
          <p:cNvSpPr>
            <a:spLocks noChangeArrowheads="1"/>
          </p:cNvSpPr>
          <p:nvPr/>
        </p:nvSpPr>
        <p:spPr bwMode="auto">
          <a:xfrm>
            <a:off x="8951913" y="2844800"/>
            <a:ext cx="1389062" cy="1385888"/>
          </a:xfrm>
          <a:prstGeom prst="ellipse">
            <a:avLst/>
          </a:prstGeom>
          <a:solidFill>
            <a:schemeClr val="accent1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/>
          <a:p>
            <a:pPr algn="ctr" eaLnBrk="0" hangingPunct="0"/>
            <a:r>
              <a:rPr lang="zh-CN" altLang="en-US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证实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543" name="Group 15"/>
          <p:cNvGrpSpPr>
            <a:grpSpLocks/>
          </p:cNvGrpSpPr>
          <p:nvPr/>
        </p:nvGrpSpPr>
        <p:grpSpPr bwMode="auto">
          <a:xfrm>
            <a:off x="5800725" y="4381500"/>
            <a:ext cx="3011488" cy="1134780"/>
            <a:chOff x="0" y="0"/>
            <a:chExt cx="1856582" cy="881033"/>
          </a:xfrm>
        </p:grpSpPr>
        <p:sp>
          <p:nvSpPr>
            <p:cNvPr id="22544" name="Line 58"/>
            <p:cNvSpPr>
              <a:spLocks noChangeShapeType="1"/>
            </p:cNvSpPr>
            <p:nvPr/>
          </p:nvSpPr>
          <p:spPr bwMode="auto">
            <a:xfrm>
              <a:off x="913706" y="0"/>
              <a:ext cx="1" cy="334963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/>
            </a:p>
          </p:txBody>
        </p:sp>
        <p:sp>
          <p:nvSpPr>
            <p:cNvPr id="22545" name="Line 59"/>
            <p:cNvSpPr>
              <a:spLocks noChangeShapeType="1"/>
            </p:cNvSpPr>
            <p:nvPr/>
          </p:nvSpPr>
          <p:spPr bwMode="auto">
            <a:xfrm flipH="1">
              <a:off x="158056" y="344488"/>
              <a:ext cx="1495425" cy="1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/>
            </a:p>
          </p:txBody>
        </p:sp>
        <p:sp>
          <p:nvSpPr>
            <p:cNvPr id="22546" name="Text Box 60"/>
            <p:cNvSpPr>
              <a:spLocks noChangeArrowheads="1"/>
            </p:cNvSpPr>
            <p:nvPr/>
          </p:nvSpPr>
          <p:spPr bwMode="auto">
            <a:xfrm>
              <a:off x="0" y="327111"/>
              <a:ext cx="1856582" cy="553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/>
            <a:p>
              <a:pPr marL="285750" indent="-285750" eaLnBrk="0" hangingPunct="0">
                <a:lnSpc>
                  <a:spcPct val="130000"/>
                </a:lnSpc>
                <a:buClr>
                  <a:schemeClr val="hlink"/>
                </a:buClr>
                <a:buFont typeface="Wingdings" charset="2"/>
                <a:buChar char="v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信任传递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  <a:p>
              <a:pPr marL="285750" indent="-285750" eaLnBrk="0" hangingPunct="0">
                <a:lnSpc>
                  <a:spcPct val="130000"/>
                </a:lnSpc>
                <a:buClr>
                  <a:schemeClr val="hlink"/>
                </a:buClr>
                <a:buFont typeface="Wingdings" charset="2"/>
                <a:buChar char="v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起点为信任根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</p:grpSp>
      <p:grpSp>
        <p:nvGrpSpPr>
          <p:cNvPr id="22547" name="Group 19"/>
          <p:cNvGrpSpPr>
            <a:grpSpLocks/>
          </p:cNvGrpSpPr>
          <p:nvPr/>
        </p:nvGrpSpPr>
        <p:grpSpPr bwMode="auto">
          <a:xfrm>
            <a:off x="8196263" y="1340768"/>
            <a:ext cx="2952750" cy="1370148"/>
            <a:chOff x="0" y="-271609"/>
            <a:chExt cx="2952326" cy="1370211"/>
          </a:xfrm>
        </p:grpSpPr>
        <p:sp>
          <p:nvSpPr>
            <p:cNvPr id="22548" name="Line 68"/>
            <p:cNvSpPr>
              <a:spLocks noChangeShapeType="1"/>
            </p:cNvSpPr>
            <p:nvPr/>
          </p:nvSpPr>
          <p:spPr bwMode="auto">
            <a:xfrm>
              <a:off x="1440568" y="776698"/>
              <a:ext cx="0" cy="321904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/>
            </a:p>
          </p:txBody>
        </p:sp>
        <p:sp>
          <p:nvSpPr>
            <p:cNvPr id="22549" name="Line 69"/>
            <p:cNvSpPr>
              <a:spLocks noChangeShapeType="1"/>
            </p:cNvSpPr>
            <p:nvPr/>
          </p:nvSpPr>
          <p:spPr bwMode="auto">
            <a:xfrm flipH="1">
              <a:off x="0" y="765835"/>
              <a:ext cx="2872531" cy="1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endParaRPr lang="zh-CN" altLang="en-US"/>
            </a:p>
          </p:txBody>
        </p:sp>
        <p:sp>
          <p:nvSpPr>
            <p:cNvPr id="22550" name="Text Box 70"/>
            <p:cNvSpPr>
              <a:spLocks noChangeArrowheads="1"/>
            </p:cNvSpPr>
            <p:nvPr/>
          </p:nvSpPr>
          <p:spPr bwMode="auto">
            <a:xfrm>
              <a:off x="0" y="-271609"/>
              <a:ext cx="2952326" cy="1033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/>
            <a:p>
              <a:pPr marL="285750" indent="-285750" eaLnBrk="0" hangingPunct="0">
                <a:lnSpc>
                  <a:spcPct val="130000"/>
                </a:lnSpc>
                <a:buClr>
                  <a:schemeClr val="hlink"/>
                </a:buClr>
                <a:buFont typeface="Wingdings" charset="2"/>
                <a:buChar char="v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我可以相信你么？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  <a:p>
              <a:pPr marL="285750" indent="-285750" eaLnBrk="0" hangingPunct="0">
                <a:lnSpc>
                  <a:spcPct val="130000"/>
                </a:lnSpc>
                <a:buClr>
                  <a:schemeClr val="hlink"/>
                </a:buClr>
                <a:buFont typeface="Wingdings" charset="2"/>
                <a:buChar char="v"/>
              </a:pP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A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搜集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B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的信任证据，评价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A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行为是否满足预期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</p:grpSp>
      <p:sp>
        <p:nvSpPr>
          <p:cNvPr id="22551" name="TextBox 28"/>
          <p:cNvSpPr txBox="1">
            <a:spLocks noChangeArrowheads="1"/>
          </p:cNvSpPr>
          <p:nvPr/>
        </p:nvSpPr>
        <p:spPr bwMode="auto">
          <a:xfrm>
            <a:off x="1147763" y="388938"/>
            <a:ext cx="10615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.1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52" name="五边形 29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3" name="燕尾形 30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31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2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22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72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72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22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22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72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72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220"/>
                            </p:stCondLst>
                            <p:childTnLst>
                              <p:par>
                                <p:cTn id="6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/>
      <p:bldP spid="22539" grpId="0" animBg="1" autoUpdateAnimBg="0"/>
      <p:bldP spid="22540" grpId="0" animBg="1" autoUpdateAnimBg="0"/>
      <p:bldP spid="22541" grpId="0" animBg="1" autoUpdateAnimBg="0"/>
      <p:bldP spid="22542" grpId="0" animBg="1" autoUpdateAnimBg="0"/>
      <p:bldP spid="22551" grpId="0" autoUpdateAnimBg="0"/>
      <p:bldP spid="22552" grpId="0" animBg="1" autoUpdateAnimBg="0"/>
      <p:bldP spid="22553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6" name="TextBox 17"/>
          <p:cNvSpPr txBox="1">
            <a:spLocks noChangeArrowheads="1"/>
          </p:cNvSpPr>
          <p:nvPr/>
        </p:nvSpPr>
        <p:spPr bwMode="auto">
          <a:xfrm>
            <a:off x="1147763" y="388938"/>
            <a:ext cx="2856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信任根：信任的起点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67" name="五边形 18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8" name="燕尾形 19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62797" y="1304215"/>
            <a:ext cx="374472" cy="281984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557593" y="1668927"/>
            <a:ext cx="33743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445" y="1837056"/>
            <a:ext cx="4865815" cy="3495601"/>
          </a:xfrm>
          <a:prstGeom prst="rect">
            <a:avLst/>
          </a:prstGeom>
        </p:spPr>
      </p:pic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247176" y="1805369"/>
            <a:ext cx="5779197" cy="430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ct val="3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en-US" altLang="zh-CN" sz="1600" dirty="0" smtClean="0"/>
              <a:t>TPM</a:t>
            </a:r>
            <a:r>
              <a:rPr lang="zh-CN" altLang="en-US" sz="1600" dirty="0" smtClean="0"/>
              <a:t>是内嵌在主板上的一个协处理器，内置了许多密码学算法引擎</a:t>
            </a:r>
            <a:endParaRPr lang="en-US" altLang="zh-CN" sz="1600" dirty="0" smtClean="0"/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en-US" altLang="zh-CN" sz="1600" dirty="0" smtClean="0"/>
              <a:t>TPM</a:t>
            </a:r>
            <a:r>
              <a:rPr lang="zh-CN" altLang="en-US" sz="1600" dirty="0" smtClean="0"/>
              <a:t>具有自己的非易失性存储，</a:t>
            </a:r>
            <a:r>
              <a:rPr lang="en-US" altLang="zh-CN" sz="1600" dirty="0" smtClean="0"/>
              <a:t>TPM</a:t>
            </a:r>
            <a:r>
              <a:rPr lang="zh-CN" altLang="en-US" sz="1600" dirty="0" smtClean="0"/>
              <a:t>生成的密钥的</a:t>
            </a:r>
            <a:r>
              <a:rPr lang="zh-CN" altLang="en-US" sz="1600" dirty="0" smtClean="0">
                <a:solidFill>
                  <a:srgbClr val="FF0000"/>
                </a:solidFill>
              </a:rPr>
              <a:t>私钥</a:t>
            </a:r>
            <a:r>
              <a:rPr lang="zh-CN" altLang="en-US" sz="1600" dirty="0" smtClean="0"/>
              <a:t>部分永远只有</a:t>
            </a:r>
            <a:r>
              <a:rPr lang="en-US" altLang="zh-CN" sz="1600" dirty="0" smtClean="0">
                <a:solidFill>
                  <a:srgbClr val="FF0000"/>
                </a:solidFill>
              </a:rPr>
              <a:t>TPM</a:t>
            </a:r>
            <a:r>
              <a:rPr lang="zh-CN" altLang="en-US" sz="1600" dirty="0" smtClean="0">
                <a:solidFill>
                  <a:srgbClr val="FF0000"/>
                </a:solidFill>
              </a:rPr>
              <a:t>本身可以获取</a:t>
            </a:r>
            <a:r>
              <a:rPr lang="zh-CN" altLang="en-US" sz="1600" dirty="0" smtClean="0"/>
              <a:t>，即使平台也无法获取</a:t>
            </a:r>
            <a:endParaRPr lang="en-US" altLang="zh-CN" sz="1600" dirty="0" smtClean="0"/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en-US" altLang="zh-CN" sz="1600" dirty="0" smtClean="0"/>
              <a:t>TPM</a:t>
            </a:r>
            <a:r>
              <a:rPr lang="zh-CN" altLang="en-US" sz="1600" dirty="0" smtClean="0"/>
              <a:t>由制造商写入了</a:t>
            </a:r>
            <a:r>
              <a:rPr lang="zh-CN" altLang="en-US" sz="1600" dirty="0" smtClean="0">
                <a:solidFill>
                  <a:srgbClr val="FF0000"/>
                </a:solidFill>
              </a:rPr>
              <a:t>背书证书</a:t>
            </a:r>
            <a:r>
              <a:rPr lang="zh-CN" altLang="en-US" sz="1600" dirty="0" smtClean="0"/>
              <a:t>，用来标识</a:t>
            </a:r>
            <a:r>
              <a:rPr lang="en-US" altLang="zh-CN" sz="1600" dirty="0" smtClean="0"/>
              <a:t>TPM</a:t>
            </a:r>
            <a:r>
              <a:rPr lang="zh-CN" altLang="en-US" sz="1600" dirty="0" smtClean="0"/>
              <a:t>身份</a:t>
            </a:r>
            <a:endParaRPr lang="en-US" altLang="zh-CN" sz="1600" dirty="0" smtClean="0"/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为了防止对背书证书的攻击，使用</a:t>
            </a:r>
            <a:r>
              <a:rPr lang="en-US" altLang="zh-CN" sz="1600" dirty="0" smtClean="0">
                <a:solidFill>
                  <a:srgbClr val="FF0000"/>
                </a:solidFill>
              </a:rPr>
              <a:t>Attestation</a:t>
            </a:r>
            <a:r>
              <a:rPr lang="zh-CN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</a:rPr>
              <a:t>Identity</a:t>
            </a:r>
            <a:r>
              <a:rPr lang="zh-CN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</a:rPr>
              <a:t>Key(AIK)</a:t>
            </a:r>
            <a:r>
              <a:rPr lang="zh-CN" altLang="en-US" sz="1600" dirty="0" smtClean="0"/>
              <a:t>来代替背书密钥</a:t>
            </a:r>
            <a:endParaRPr lang="en-US" altLang="zh-CN" sz="1600" dirty="0"/>
          </a:p>
          <a:p>
            <a:pPr marL="0" lvl="1" indent="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None/>
            </a:pPr>
            <a:r>
              <a:rPr lang="en-US" altLang="zh-CN" sz="1600" dirty="0" smtClean="0"/>
              <a:t>TPM</a:t>
            </a:r>
            <a:r>
              <a:rPr lang="zh-CN" altLang="en-US" sz="1600" dirty="0" smtClean="0"/>
              <a:t>组件逻辑上的分类：</a:t>
            </a:r>
            <a:endParaRPr lang="en-US" altLang="zh-CN" sz="1600" dirty="0" smtClean="0"/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en-US" altLang="zh-CN" sz="1600" dirty="0" smtClean="0"/>
              <a:t>RTM</a:t>
            </a:r>
            <a:r>
              <a:rPr lang="zh-CN" altLang="en-US" sz="1600" dirty="0" smtClean="0"/>
              <a:t>：度量可信根</a:t>
            </a:r>
            <a:endParaRPr lang="en-US" altLang="zh-CN" sz="1600" dirty="0" smtClean="0"/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en-US" altLang="zh-CN" sz="1600" dirty="0" smtClean="0"/>
              <a:t>RTS</a:t>
            </a:r>
            <a:r>
              <a:rPr lang="zh-CN" altLang="en-US" sz="1600" dirty="0" smtClean="0"/>
              <a:t>：存储可信根</a:t>
            </a:r>
            <a:endParaRPr lang="en-US" altLang="zh-CN" sz="1600" dirty="0" smtClean="0"/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en-US" altLang="zh-CN" sz="1600" dirty="0" smtClean="0"/>
              <a:t>RTP</a:t>
            </a:r>
            <a:r>
              <a:rPr lang="zh-CN" altLang="en-US" sz="1600" dirty="0" smtClean="0"/>
              <a:t>：报告可信根</a:t>
            </a:r>
            <a:endParaRPr lang="en-US" altLang="zh-CN" sz="1600" dirty="0" smtClean="0"/>
          </a:p>
        </p:txBody>
      </p:sp>
      <p:sp>
        <p:nvSpPr>
          <p:cNvPr id="27" name="speed"/>
          <p:cNvSpPr txBox="1">
            <a:spLocks noChangeArrowheads="1"/>
          </p:cNvSpPr>
          <p:nvPr/>
        </p:nvSpPr>
        <p:spPr bwMode="auto">
          <a:xfrm>
            <a:off x="1063724" y="1268760"/>
            <a:ext cx="4670700" cy="3715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TPM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autoUpdateAnimBg="0"/>
      <p:bldP spid="19467" grpId="0" animBg="1" autoUpdateAnimBg="0"/>
      <p:bldP spid="19468" grpId="0" animBg="1" autoUpdateAnimBg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8"/>
          <p:cNvSpPr txBox="1">
            <a:spLocks noChangeArrowheads="1"/>
          </p:cNvSpPr>
          <p:nvPr/>
        </p:nvSpPr>
        <p:spPr bwMode="auto">
          <a:xfrm>
            <a:off x="2079320" y="980728"/>
            <a:ext cx="9203637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启动过程：上电</a:t>
            </a:r>
            <a:r>
              <a:rPr lang="en-US" altLang="zh-CN" sz="1600" dirty="0" smtClean="0"/>
              <a:t>-&gt;RTM-&gt;BIOS-&gt;GRUB&gt;kernel</a:t>
            </a:r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新组件（</a:t>
            </a:r>
            <a:r>
              <a:rPr lang="en-US" altLang="zh-CN" sz="1600" dirty="0" smtClean="0"/>
              <a:t>GRUB</a:t>
            </a:r>
            <a:r>
              <a:rPr lang="zh-CN" altLang="en-US" sz="1600" dirty="0" smtClean="0"/>
              <a:t>）加载前，前一个组件</a:t>
            </a:r>
            <a:r>
              <a:rPr lang="en-US" altLang="zh-CN" sz="1600" dirty="0" smtClean="0"/>
              <a:t>(BIOS)</a:t>
            </a:r>
            <a:r>
              <a:rPr lang="zh-CN" altLang="en-US" sz="1600" dirty="0" smtClean="0"/>
              <a:t>对其进行度量，然后才允许加载</a:t>
            </a:r>
            <a:endParaRPr lang="en-US" altLang="zh-CN" sz="1600" dirty="0" smtClean="0"/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更严格的情况下，度量值需要与预先存储的值相</a:t>
            </a:r>
            <a:r>
              <a:rPr lang="zh-CN" altLang="en-US" sz="1600" dirty="0" smtClean="0">
                <a:solidFill>
                  <a:srgbClr val="FF0000"/>
                </a:solidFill>
              </a:rPr>
              <a:t>匹配</a:t>
            </a:r>
            <a:r>
              <a:rPr lang="zh-CN" altLang="en-US" sz="1600" dirty="0" smtClean="0"/>
              <a:t>，否则启动失败</a:t>
            </a:r>
            <a:endParaRPr lang="en-US" altLang="zh-CN" sz="1600" dirty="0" smtClean="0"/>
          </a:p>
        </p:txBody>
      </p:sp>
      <p:cxnSp>
        <p:nvCxnSpPr>
          <p:cNvPr id="19460" name="直接连接符 9"/>
          <p:cNvCxnSpPr>
            <a:cxnSpLocks noChangeShapeType="1"/>
          </p:cNvCxnSpPr>
          <p:nvPr/>
        </p:nvCxnSpPr>
        <p:spPr bwMode="auto">
          <a:xfrm flipV="1">
            <a:off x="2229939" y="2297445"/>
            <a:ext cx="8476955" cy="34595"/>
          </a:xfrm>
          <a:prstGeom prst="line">
            <a:avLst/>
          </a:prstGeom>
          <a:noFill/>
          <a:ln w="9525" cmpd="sng">
            <a:solidFill>
              <a:schemeClr val="bg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61" name="TextBox 10"/>
          <p:cNvSpPr txBox="1">
            <a:spLocks noChangeArrowheads="1"/>
          </p:cNvSpPr>
          <p:nvPr/>
        </p:nvSpPr>
        <p:spPr bwMode="auto">
          <a:xfrm>
            <a:off x="2079320" y="2459331"/>
            <a:ext cx="7979501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过程：</a:t>
            </a:r>
            <a:r>
              <a:rPr lang="en-US" altLang="zh-CN" sz="1600" dirty="0" smtClean="0"/>
              <a:t>kernel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-&gt;</a:t>
            </a:r>
            <a:r>
              <a:rPr lang="zh-CN" altLang="en-US" sz="1600" dirty="0" smtClean="0"/>
              <a:t> 服务 </a:t>
            </a:r>
            <a:r>
              <a:rPr lang="en-US" altLang="zh-CN" sz="1600" dirty="0" smtClean="0"/>
              <a:t>-&gt;</a:t>
            </a:r>
            <a:r>
              <a:rPr lang="zh-CN" altLang="en-US" sz="1600" dirty="0" smtClean="0"/>
              <a:t> 关机</a:t>
            </a:r>
            <a:endParaRPr lang="en-US" altLang="zh-CN" sz="1600" dirty="0"/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组件加载前，由内核（</a:t>
            </a:r>
            <a:r>
              <a:rPr lang="en-US" altLang="zh-CN" sz="1600" dirty="0" smtClean="0"/>
              <a:t>IMA</a:t>
            </a:r>
            <a:r>
              <a:rPr lang="zh-CN" altLang="en-US" sz="1600" dirty="0" smtClean="0"/>
              <a:t>模块）进行度量</a:t>
            </a:r>
            <a:endParaRPr lang="en-US" altLang="zh-CN" sz="1600" dirty="0" smtClean="0"/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度量的事件包括：二进制程序、动态链接库、内核模块、</a:t>
            </a:r>
            <a:r>
              <a:rPr lang="en-US" altLang="zh-CN" sz="1600" dirty="0" smtClean="0"/>
              <a:t>root</a:t>
            </a:r>
            <a:r>
              <a:rPr lang="zh-CN" altLang="en-US" sz="1600" dirty="0" smtClean="0"/>
              <a:t>用户打开的文件</a:t>
            </a:r>
            <a:endParaRPr lang="en-US" altLang="zh-CN" sz="1600" dirty="0"/>
          </a:p>
        </p:txBody>
      </p:sp>
      <p:grpSp>
        <p:nvGrpSpPr>
          <p:cNvPr id="19463" name="Group 7"/>
          <p:cNvGrpSpPr>
            <a:grpSpLocks/>
          </p:cNvGrpSpPr>
          <p:nvPr/>
        </p:nvGrpSpPr>
        <p:grpSpPr bwMode="auto">
          <a:xfrm>
            <a:off x="975057" y="2579996"/>
            <a:ext cx="1150532" cy="993019"/>
            <a:chOff x="0" y="0"/>
            <a:chExt cx="1333073" cy="1152128"/>
          </a:xfrm>
        </p:grpSpPr>
        <p:sp>
          <p:nvSpPr>
            <p:cNvPr id="19464" name="等腰三角形 2"/>
            <p:cNvSpPr>
              <a:spLocks/>
            </p:cNvSpPr>
            <p:nvPr/>
          </p:nvSpPr>
          <p:spPr bwMode="auto">
            <a:xfrm rot="3036074">
              <a:off x="90473" y="-90473"/>
              <a:ext cx="1152128" cy="1333073"/>
            </a:xfrm>
            <a:custGeom>
              <a:avLst/>
              <a:gdLst>
                <a:gd name="T0" fmla="*/ 576064 w 1152128"/>
                <a:gd name="T1" fmla="*/ 0 h 1333073"/>
                <a:gd name="T2" fmla="*/ 687529 w 1152128"/>
                <a:gd name="T3" fmla="*/ 192182 h 1333073"/>
                <a:gd name="T4" fmla="*/ 1152128 w 1152128"/>
                <a:gd name="T5" fmla="*/ 757009 h 1333073"/>
                <a:gd name="T6" fmla="*/ 576064 w 1152128"/>
                <a:gd name="T7" fmla="*/ 1333073 h 1333073"/>
                <a:gd name="T8" fmla="*/ 0 w 1152128"/>
                <a:gd name="T9" fmla="*/ 757009 h 1333073"/>
                <a:gd name="T10" fmla="*/ 464599 w 1152128"/>
                <a:gd name="T11" fmla="*/ 192182 h 1333073"/>
                <a:gd name="T12" fmla="*/ 576064 w 1152128"/>
                <a:gd name="T13" fmla="*/ 0 h 1333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2128" h="1333073">
                  <a:moveTo>
                    <a:pt x="576064" y="0"/>
                  </a:moveTo>
                  <a:lnTo>
                    <a:pt x="687529" y="192182"/>
                  </a:lnTo>
                  <a:cubicBezTo>
                    <a:pt x="952381" y="243689"/>
                    <a:pt x="1152128" y="477023"/>
                    <a:pt x="1152128" y="757009"/>
                  </a:cubicBezTo>
                  <a:cubicBezTo>
                    <a:pt x="1152128" y="1075160"/>
                    <a:pt x="894215" y="1333073"/>
                    <a:pt x="576064" y="1333073"/>
                  </a:cubicBezTo>
                  <a:cubicBezTo>
                    <a:pt x="257913" y="1333073"/>
                    <a:pt x="0" y="1075160"/>
                    <a:pt x="0" y="757009"/>
                  </a:cubicBezTo>
                  <a:cubicBezTo>
                    <a:pt x="0" y="477023"/>
                    <a:pt x="199747" y="243689"/>
                    <a:pt x="464599" y="192182"/>
                  </a:cubicBezTo>
                  <a:lnTo>
                    <a:pt x="576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5" name="TextBox 16"/>
            <p:cNvSpPr txBox="1">
              <a:spLocks noChangeArrowheads="1"/>
            </p:cNvSpPr>
            <p:nvPr/>
          </p:nvSpPr>
          <p:spPr bwMode="auto">
            <a:xfrm>
              <a:off x="12463" y="400218"/>
              <a:ext cx="1158098" cy="464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smtClean="0">
                  <a:solidFill>
                    <a:srgbClr val="F8F8F8"/>
                  </a:solidFill>
                  <a:latin typeface="微软雅黑" pitchFamily="34" charset="-122"/>
                  <a:ea typeface="微软雅黑" pitchFamily="34" charset="-122"/>
                </a:rPr>
                <a:t>应用层</a:t>
              </a:r>
              <a:endParaRPr lang="zh-CN" altLang="en-US" sz="2000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466" name="TextBox 17"/>
          <p:cNvSpPr txBox="1">
            <a:spLocks noChangeArrowheads="1"/>
          </p:cNvSpPr>
          <p:nvPr/>
        </p:nvSpPr>
        <p:spPr bwMode="auto">
          <a:xfrm>
            <a:off x="1147763" y="388938"/>
            <a:ext cx="31133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信任链：什么是信任链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67" name="五边形 18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8" name="燕尾形 19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椭圆 16"/>
          <p:cNvSpPr>
            <a:spLocks noChangeArrowheads="1"/>
          </p:cNvSpPr>
          <p:nvPr/>
        </p:nvSpPr>
        <p:spPr bwMode="auto">
          <a:xfrm>
            <a:off x="998538" y="1211790"/>
            <a:ext cx="1002449" cy="1000157"/>
          </a:xfrm>
          <a:prstGeom prst="ellipse">
            <a:avLst/>
          </a:prstGeom>
          <a:solidFill>
            <a:schemeClr val="bg1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/>
          <a:p>
            <a:pPr algn="ctr" eaLnBrk="0" hangingPunct="0"/>
            <a:r>
              <a:rPr lang="zh-CN" altLang="en-US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可信启动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20" y="3924819"/>
            <a:ext cx="11513309" cy="29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1" grpId="0" autoUpdateAnimBg="0"/>
      <p:bldP spid="19466" grpId="0" autoUpdateAnimBg="0"/>
      <p:bldP spid="19467" grpId="0" animBg="1" autoUpdateAnimBg="0"/>
      <p:bldP spid="19468" grpId="0" animBg="1" autoUpdateAnimBg="0"/>
      <p:bldP spid="16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6" name="TextBox 17"/>
          <p:cNvSpPr txBox="1">
            <a:spLocks noChangeArrowheads="1"/>
          </p:cNvSpPr>
          <p:nvPr/>
        </p:nvSpPr>
        <p:spPr bwMode="auto">
          <a:xfrm>
            <a:off x="1147763" y="388938"/>
            <a:ext cx="4139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信任链：如何记录与保护信任链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67" name="五边形 18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8" name="燕尾形 19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speed"/>
          <p:cNvSpPr txBox="1">
            <a:spLocks noChangeArrowheads="1"/>
          </p:cNvSpPr>
          <p:nvPr/>
        </p:nvSpPr>
        <p:spPr bwMode="auto">
          <a:xfrm>
            <a:off x="6012676" y="1138204"/>
            <a:ext cx="4670700" cy="3715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PCR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497938" y="1132712"/>
            <a:ext cx="374472" cy="281984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21" name="Rectangle 20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5492734" y="1497424"/>
            <a:ext cx="33743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5413420" y="1611260"/>
            <a:ext cx="6157569" cy="1889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ct val="3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en-US" altLang="zh-CN" sz="1600" dirty="0" smtClean="0"/>
              <a:t>PCR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TPM</a:t>
            </a:r>
            <a:r>
              <a:rPr lang="zh-CN" altLang="en-US" sz="1600" dirty="0" smtClean="0"/>
              <a:t>内部的寄存器（</a:t>
            </a:r>
            <a:r>
              <a:rPr lang="en-US" altLang="zh-CN" sz="1600" dirty="0" smtClean="0"/>
              <a:t>20</a:t>
            </a:r>
            <a:r>
              <a:rPr lang="zh-CN" altLang="en-US" sz="1600" dirty="0" smtClean="0"/>
              <a:t>字节，共</a:t>
            </a:r>
            <a:r>
              <a:rPr lang="en-US" altLang="zh-CN" sz="1600" dirty="0" smtClean="0"/>
              <a:t>24</a:t>
            </a:r>
            <a:r>
              <a:rPr lang="zh-CN" altLang="en-US" sz="1600" dirty="0" smtClean="0"/>
              <a:t>个），</a:t>
            </a:r>
            <a:r>
              <a:rPr lang="zh-CN" altLang="en-US" sz="1600" dirty="0" smtClean="0">
                <a:solidFill>
                  <a:srgbClr val="FF0000"/>
                </a:solidFill>
              </a:rPr>
              <a:t>平台上电时</a:t>
            </a:r>
            <a:r>
              <a:rPr lang="en-US" altLang="zh-CN" sz="1600" dirty="0" smtClean="0">
                <a:solidFill>
                  <a:srgbClr val="FF0000"/>
                </a:solidFill>
              </a:rPr>
              <a:t>PCR</a:t>
            </a:r>
            <a:r>
              <a:rPr lang="zh-CN" altLang="en-US" sz="1600" dirty="0" smtClean="0">
                <a:solidFill>
                  <a:srgbClr val="FF0000"/>
                </a:solidFill>
              </a:rPr>
              <a:t>会自动清零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en-US" altLang="zh-CN" sz="1600" dirty="0" smtClean="0"/>
              <a:t>PCR</a:t>
            </a:r>
            <a:r>
              <a:rPr lang="zh-CN" altLang="en-US" sz="1600" dirty="0" smtClean="0"/>
              <a:t>对外仅提供</a:t>
            </a:r>
            <a:r>
              <a:rPr lang="zh-CN" altLang="en-US" sz="1600" dirty="0">
                <a:solidFill>
                  <a:srgbClr val="FF0000"/>
                </a:solidFill>
              </a:rPr>
              <a:t>扩展</a:t>
            </a:r>
            <a:r>
              <a:rPr lang="zh-CN" altLang="en-US" sz="1600" dirty="0" smtClean="0"/>
              <a:t>操作</a:t>
            </a:r>
            <a:endParaRPr lang="en-US" altLang="zh-CN" sz="1600" dirty="0" smtClean="0"/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由于扩展操作的</a:t>
            </a:r>
            <a:r>
              <a:rPr lang="zh-CN" altLang="en-US" sz="1600" dirty="0" smtClean="0">
                <a:solidFill>
                  <a:srgbClr val="FF0000"/>
                </a:solidFill>
              </a:rPr>
              <a:t>不可逆性</a:t>
            </a:r>
            <a:r>
              <a:rPr lang="zh-CN" altLang="en-US" sz="1600" dirty="0" smtClean="0"/>
              <a:t>，任何写入</a:t>
            </a:r>
            <a:r>
              <a:rPr lang="en-US" altLang="zh-CN" sz="1600" dirty="0" smtClean="0"/>
              <a:t>PCR</a:t>
            </a:r>
            <a:r>
              <a:rPr lang="zh-CN" altLang="en-US" sz="1600" dirty="0" smtClean="0"/>
              <a:t>的记录将不能被移除或者修改</a:t>
            </a:r>
            <a:endParaRPr lang="en-US" altLang="zh-CN" sz="1600" dirty="0" smtClean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b="10722"/>
          <a:stretch/>
        </p:blipFill>
        <p:spPr>
          <a:xfrm>
            <a:off x="566738" y="1450183"/>
            <a:ext cx="4179048" cy="36246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2098" y="5301208"/>
            <a:ext cx="5128327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</a:pPr>
            <a:r>
              <a:rPr lang="en-US" altLang="zh-CN" b="1" dirty="0">
                <a:solidFill>
                  <a:srgbClr val="002060"/>
                </a:solidFill>
              </a:rPr>
              <a:t>PCR:=HASH(PCR,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HASH(new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measurement))</a:t>
            </a:r>
          </a:p>
        </p:txBody>
      </p:sp>
      <p:sp>
        <p:nvSpPr>
          <p:cNvPr id="3" name="Rectangle 2"/>
          <p:cNvSpPr/>
          <p:nvPr/>
        </p:nvSpPr>
        <p:spPr>
          <a:xfrm>
            <a:off x="5452497" y="4491580"/>
            <a:ext cx="6334515" cy="18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/>
              <a:t>一个</a:t>
            </a:r>
            <a:r>
              <a:rPr lang="en-US" altLang="zh-CN" sz="1600" dirty="0"/>
              <a:t>PCR</a:t>
            </a:r>
            <a:r>
              <a:rPr lang="zh-CN" altLang="en-US" sz="1600" dirty="0"/>
              <a:t>只有</a:t>
            </a:r>
            <a:r>
              <a:rPr lang="en-US" altLang="zh-CN" sz="1600" dirty="0"/>
              <a:t>20</a:t>
            </a:r>
            <a:r>
              <a:rPr lang="zh-CN" altLang="en-US" sz="1600" dirty="0"/>
              <a:t>字节，不具备可读信息，因此引入</a:t>
            </a:r>
            <a:r>
              <a:rPr lang="zh-CN" altLang="en-US" sz="1600" dirty="0">
                <a:solidFill>
                  <a:srgbClr val="FF0000"/>
                </a:solidFill>
              </a:rPr>
              <a:t>度量日志</a:t>
            </a:r>
            <a:r>
              <a:rPr lang="en-US" altLang="zh-CN" sz="1600" dirty="0" smtClean="0">
                <a:solidFill>
                  <a:srgbClr val="FF0000"/>
                </a:solidFill>
              </a:rPr>
              <a:t>ML</a:t>
            </a:r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任意</a:t>
            </a:r>
            <a:r>
              <a:rPr lang="en-US" altLang="zh-CN" sz="1600" dirty="0" smtClean="0"/>
              <a:t>Measurement</a:t>
            </a:r>
            <a:r>
              <a:rPr lang="zh-CN" altLang="en-US" sz="1600" dirty="0" smtClean="0"/>
              <a:t>发生时，计算其</a:t>
            </a:r>
            <a:r>
              <a:rPr lang="en-US" altLang="zh-CN" sz="1600" dirty="0" smtClean="0"/>
              <a:t>HASH</a:t>
            </a:r>
            <a:r>
              <a:rPr lang="zh-CN" altLang="en-US" sz="1600" dirty="0" smtClean="0"/>
              <a:t>（</a:t>
            </a:r>
            <a:r>
              <a:rPr lang="zh-CN" altLang="en-US" sz="1600" dirty="0" smtClean="0">
                <a:solidFill>
                  <a:srgbClr val="FF0000"/>
                </a:solidFill>
              </a:rPr>
              <a:t>度量值</a:t>
            </a:r>
            <a:r>
              <a:rPr lang="zh-CN" altLang="en-US" sz="1600" dirty="0" smtClean="0"/>
              <a:t>），</a:t>
            </a:r>
            <a:r>
              <a:rPr lang="en-US" altLang="zh-CN" sz="1600" dirty="0" smtClean="0"/>
              <a:t>HASH</a:t>
            </a:r>
            <a:r>
              <a:rPr lang="zh-CN" altLang="en-US" sz="1600" dirty="0" smtClean="0"/>
              <a:t>被扩展到</a:t>
            </a:r>
            <a:r>
              <a:rPr lang="en-US" altLang="zh-CN" sz="1600" dirty="0" smtClean="0"/>
              <a:t>PCR</a:t>
            </a:r>
            <a:r>
              <a:rPr lang="zh-CN" altLang="en-US" sz="1600" dirty="0" smtClean="0"/>
              <a:t>，同时，</a:t>
            </a:r>
            <a:r>
              <a:rPr lang="zh-CN" altLang="en-US" sz="1600" dirty="0" smtClean="0">
                <a:solidFill>
                  <a:srgbClr val="FF0000"/>
                </a:solidFill>
              </a:rPr>
              <a:t>度量的文件路径、度量值等写入</a:t>
            </a:r>
            <a:r>
              <a:rPr lang="en-US" altLang="zh-CN" sz="1600" dirty="0" smtClean="0">
                <a:solidFill>
                  <a:srgbClr val="FF0000"/>
                </a:solidFill>
              </a:rPr>
              <a:t>ML</a:t>
            </a:r>
          </a:p>
          <a:p>
            <a:pPr marL="342900" lvl="1" indent="-342900">
              <a:lnSpc>
                <a:spcPct val="130000"/>
              </a:lnSpc>
              <a:spcBef>
                <a:spcPct val="40000"/>
              </a:spcBef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Wingdings" charset="2"/>
              <a:buChar char="Ø"/>
            </a:pPr>
            <a:r>
              <a:rPr lang="zh-CN" altLang="en-US" sz="1600" dirty="0" smtClean="0"/>
              <a:t>若验证者获取到</a:t>
            </a:r>
            <a:r>
              <a:rPr lang="zh-CN" altLang="en-US" sz="1600" dirty="0" smtClean="0">
                <a:solidFill>
                  <a:srgbClr val="FF0000"/>
                </a:solidFill>
              </a:rPr>
              <a:t>可信的</a:t>
            </a:r>
            <a:r>
              <a:rPr lang="en-US" altLang="zh-CN" sz="1600" dirty="0" smtClean="0">
                <a:solidFill>
                  <a:srgbClr val="FF0000"/>
                </a:solidFill>
              </a:rPr>
              <a:t>PCR</a:t>
            </a:r>
            <a:r>
              <a:rPr lang="zh-CN" altLang="en-US" sz="1600" dirty="0" smtClean="0"/>
              <a:t>与</a:t>
            </a:r>
            <a:r>
              <a:rPr lang="zh-CN" altLang="en-US" sz="1600" dirty="0" smtClean="0">
                <a:solidFill>
                  <a:srgbClr val="FF0000"/>
                </a:solidFill>
              </a:rPr>
              <a:t>待验证的</a:t>
            </a:r>
            <a:r>
              <a:rPr lang="en-US" altLang="zh-CN" sz="1600" dirty="0" smtClean="0">
                <a:solidFill>
                  <a:srgbClr val="FF0000"/>
                </a:solidFill>
              </a:rPr>
              <a:t>ML</a:t>
            </a:r>
            <a:r>
              <a:rPr lang="zh-CN" altLang="en-US" sz="1600" dirty="0" smtClean="0"/>
              <a:t>，可以对</a:t>
            </a:r>
            <a:r>
              <a:rPr lang="en-US" altLang="zh-CN" sz="1600" dirty="0" smtClean="0"/>
              <a:t>ML</a:t>
            </a:r>
            <a:r>
              <a:rPr lang="zh-CN" altLang="en-US" sz="1600" dirty="0" smtClean="0">
                <a:solidFill>
                  <a:srgbClr val="FF0000"/>
                </a:solidFill>
              </a:rPr>
              <a:t>模拟</a:t>
            </a:r>
            <a:r>
              <a:rPr lang="en-US" altLang="zh-CN" sz="1600" dirty="0" smtClean="0">
                <a:solidFill>
                  <a:srgbClr val="FF0000"/>
                </a:solidFill>
              </a:rPr>
              <a:t>PCR</a:t>
            </a:r>
            <a:r>
              <a:rPr lang="zh-CN" altLang="en-US" sz="1600" dirty="0" smtClean="0">
                <a:solidFill>
                  <a:srgbClr val="FF0000"/>
                </a:solidFill>
              </a:rPr>
              <a:t>扩展</a:t>
            </a:r>
            <a:r>
              <a:rPr lang="zh-CN" altLang="en-US" sz="1600" dirty="0" smtClean="0"/>
              <a:t>操作，将模拟值与可信的</a:t>
            </a:r>
            <a:r>
              <a:rPr lang="en-US" altLang="zh-CN" sz="1600" dirty="0" smtClean="0"/>
              <a:t>PCR</a:t>
            </a:r>
            <a:r>
              <a:rPr lang="zh-CN" altLang="en-US" sz="1600" dirty="0" smtClean="0"/>
              <a:t>做对比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36" name="speed"/>
          <p:cNvSpPr txBox="1">
            <a:spLocks noChangeArrowheads="1"/>
          </p:cNvSpPr>
          <p:nvPr/>
        </p:nvSpPr>
        <p:spPr bwMode="auto">
          <a:xfrm>
            <a:off x="6012676" y="3873346"/>
            <a:ext cx="4670700" cy="37151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0000" tIns="46800" rIns="90000" bIns="4680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ML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497938" y="3867854"/>
            <a:ext cx="374472" cy="281984"/>
            <a:chOff x="1101969" y="1465385"/>
            <a:chExt cx="679206" cy="567843"/>
          </a:xfrm>
          <a:solidFill>
            <a:schemeClr val="accent1"/>
          </a:solidFill>
        </p:grpSpPr>
        <p:sp>
          <p:nvSpPr>
            <p:cNvPr id="38" name="Rectangle 37"/>
            <p:cNvSpPr/>
            <p:nvPr/>
          </p:nvSpPr>
          <p:spPr>
            <a:xfrm>
              <a:off x="1101969" y="1465385"/>
              <a:ext cx="2696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734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663944" y="1465385"/>
              <a:ext cx="117231" cy="567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cxnSp>
        <p:nvCxnSpPr>
          <p:cNvPr id="41" name="Straight Connector 40"/>
          <p:cNvCxnSpPr/>
          <p:nvPr/>
        </p:nvCxnSpPr>
        <p:spPr>
          <a:xfrm>
            <a:off x="5492734" y="4232566"/>
            <a:ext cx="33743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63654" y="57387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扩展操作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autoUpdateAnimBg="0"/>
      <p:bldP spid="19467" grpId="0" animBg="1" autoUpdateAnimBg="0"/>
      <p:bldP spid="19468" grpId="0" animBg="1" autoUpdateAnimBg="0"/>
      <p:bldP spid="19" grpId="0"/>
      <p:bldP spid="28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圆角矩形 5"/>
          <p:cNvSpPr>
            <a:spLocks/>
          </p:cNvSpPr>
          <p:nvPr/>
        </p:nvSpPr>
        <p:spPr bwMode="auto">
          <a:xfrm>
            <a:off x="1510755" y="3879839"/>
            <a:ext cx="3265487" cy="569913"/>
          </a:xfrm>
          <a:custGeom>
            <a:avLst/>
            <a:gdLst>
              <a:gd name="T0" fmla="*/ 0 w 3265930"/>
              <a:gd name="T1" fmla="*/ 0 h 569236"/>
              <a:gd name="T2" fmla="*/ 2981312 w 3265930"/>
              <a:gd name="T3" fmla="*/ 0 h 569236"/>
              <a:gd name="T4" fmla="*/ 3265930 w 3265930"/>
              <a:gd name="T5" fmla="*/ 284618 h 569236"/>
              <a:gd name="T6" fmla="*/ 2981312 w 3265930"/>
              <a:gd name="T7" fmla="*/ 569236 h 569236"/>
              <a:gd name="T8" fmla="*/ 0 w 3265930"/>
              <a:gd name="T9" fmla="*/ 569236 h 569236"/>
              <a:gd name="T10" fmla="*/ 0 w 3265930"/>
              <a:gd name="T11" fmla="*/ 0 h 569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" name="圆角矩形 5"/>
          <p:cNvSpPr>
            <a:spLocks/>
          </p:cNvSpPr>
          <p:nvPr/>
        </p:nvSpPr>
        <p:spPr bwMode="auto">
          <a:xfrm>
            <a:off x="1510755" y="1408955"/>
            <a:ext cx="3265487" cy="568325"/>
          </a:xfrm>
          <a:custGeom>
            <a:avLst/>
            <a:gdLst>
              <a:gd name="T0" fmla="*/ 0 w 3265930"/>
              <a:gd name="T1" fmla="*/ 0 h 569236"/>
              <a:gd name="T2" fmla="*/ 2981312 w 3265930"/>
              <a:gd name="T3" fmla="*/ 0 h 569236"/>
              <a:gd name="T4" fmla="*/ 3265930 w 3265930"/>
              <a:gd name="T5" fmla="*/ 284618 h 569236"/>
              <a:gd name="T6" fmla="*/ 2981312 w 3265930"/>
              <a:gd name="T7" fmla="*/ 569236 h 569236"/>
              <a:gd name="T8" fmla="*/ 0 w 3265930"/>
              <a:gd name="T9" fmla="*/ 569236 h 569236"/>
              <a:gd name="T10" fmla="*/ 0 w 3265930"/>
              <a:gd name="T11" fmla="*/ 0 h 569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" name="TextBox 5"/>
          <p:cNvSpPr txBox="1">
            <a:spLocks noChangeArrowheads="1"/>
          </p:cNvSpPr>
          <p:nvPr/>
        </p:nvSpPr>
        <p:spPr bwMode="auto">
          <a:xfrm>
            <a:off x="2153692" y="1493093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度量</a:t>
            </a:r>
            <a:endParaRPr lang="zh-CN" altLang="en-US" sz="20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22" name="空心弧 7"/>
          <p:cNvSpPr>
            <a:spLocks/>
          </p:cNvSpPr>
          <p:nvPr/>
        </p:nvSpPr>
        <p:spPr bwMode="auto">
          <a:xfrm rot="10800000" flipV="1">
            <a:off x="283617" y="1223218"/>
            <a:ext cx="1460500" cy="1460500"/>
          </a:xfrm>
          <a:custGeom>
            <a:avLst/>
            <a:gdLst>
              <a:gd name="T0" fmla="*/ 725285 w 1460631"/>
              <a:gd name="T1" fmla="*/ 1460614 h 1460631"/>
              <a:gd name="T2" fmla="*/ 1643 w 1460631"/>
              <a:gd name="T3" fmla="*/ 779275 h 1460631"/>
              <a:gd name="T4" fmla="*/ 627633 w 1460631"/>
              <a:gd name="T5" fmla="*/ 7254 h 1460631"/>
              <a:gd name="T6" fmla="*/ 1443810 w 1460631"/>
              <a:gd name="T7" fmla="*/ 574471 h 1460631"/>
              <a:gd name="T8" fmla="*/ 1193887 w 1460631"/>
              <a:gd name="T9" fmla="*/ 629061 h 1460631"/>
              <a:gd name="T10" fmla="*/ 663600 w 1460631"/>
              <a:gd name="T11" fmla="*/ 260528 h 1460631"/>
              <a:gd name="T12" fmla="*/ 256882 w 1460631"/>
              <a:gd name="T13" fmla="*/ 762126 h 1460631"/>
              <a:gd name="T14" fmla="*/ 727047 w 1460631"/>
              <a:gd name="T15" fmla="*/ 1204806 h 1460631"/>
              <a:gd name="T16" fmla="*/ 725285 w 1460631"/>
              <a:gd name="T17" fmla="*/ 1460614 h 1460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0631" h="1460631">
                <a:moveTo>
                  <a:pt x="725285" y="1460614"/>
                </a:moveTo>
                <a:cubicBezTo>
                  <a:pt x="342893" y="1457980"/>
                  <a:pt x="27279" y="1160816"/>
                  <a:pt x="1643" y="779275"/>
                </a:cubicBezTo>
                <a:cubicBezTo>
                  <a:pt x="-23993" y="397734"/>
                  <a:pt x="249031" y="61020"/>
                  <a:pt x="627633" y="7254"/>
                </a:cubicBezTo>
                <a:cubicBezTo>
                  <a:pt x="1006236" y="-46512"/>
                  <a:pt x="1362209" y="200878"/>
                  <a:pt x="1443810" y="574471"/>
                </a:cubicBezTo>
                <a:lnTo>
                  <a:pt x="1193887" y="629061"/>
                </a:lnTo>
                <a:cubicBezTo>
                  <a:pt x="1140869" y="386330"/>
                  <a:pt x="909586" y="225596"/>
                  <a:pt x="663600" y="260528"/>
                </a:cubicBezTo>
                <a:cubicBezTo>
                  <a:pt x="417614" y="295461"/>
                  <a:pt x="240225" y="514231"/>
                  <a:pt x="256882" y="762126"/>
                </a:cubicBezTo>
                <a:cubicBezTo>
                  <a:pt x="273538" y="1010021"/>
                  <a:pt x="478599" y="1203094"/>
                  <a:pt x="727047" y="1204806"/>
                </a:cubicBezTo>
                <a:cubicBezTo>
                  <a:pt x="726460" y="1290075"/>
                  <a:pt x="725872" y="1375345"/>
                  <a:pt x="725285" y="1460614"/>
                </a:cubicBezTo>
                <a:close/>
              </a:path>
            </a:pathLst>
          </a:custGeom>
          <a:solidFill>
            <a:srgbClr val="2B2E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" name="空心弧 10"/>
          <p:cNvSpPr>
            <a:spLocks/>
          </p:cNvSpPr>
          <p:nvPr/>
        </p:nvSpPr>
        <p:spPr bwMode="auto">
          <a:xfrm rot="10800000">
            <a:off x="304255" y="3619489"/>
            <a:ext cx="1462087" cy="1460500"/>
          </a:xfrm>
          <a:custGeom>
            <a:avLst/>
            <a:gdLst>
              <a:gd name="T0" fmla="*/ 725285 w 1460631"/>
              <a:gd name="T1" fmla="*/ 1460614 h 1460631"/>
              <a:gd name="T2" fmla="*/ 1643 w 1460631"/>
              <a:gd name="T3" fmla="*/ 779275 h 1460631"/>
              <a:gd name="T4" fmla="*/ 627633 w 1460631"/>
              <a:gd name="T5" fmla="*/ 7254 h 1460631"/>
              <a:gd name="T6" fmla="*/ 1443810 w 1460631"/>
              <a:gd name="T7" fmla="*/ 574471 h 1460631"/>
              <a:gd name="T8" fmla="*/ 1193887 w 1460631"/>
              <a:gd name="T9" fmla="*/ 629061 h 1460631"/>
              <a:gd name="T10" fmla="*/ 663600 w 1460631"/>
              <a:gd name="T11" fmla="*/ 260528 h 1460631"/>
              <a:gd name="T12" fmla="*/ 256882 w 1460631"/>
              <a:gd name="T13" fmla="*/ 762126 h 1460631"/>
              <a:gd name="T14" fmla="*/ 727047 w 1460631"/>
              <a:gd name="T15" fmla="*/ 1204806 h 1460631"/>
              <a:gd name="T16" fmla="*/ 725285 w 1460631"/>
              <a:gd name="T17" fmla="*/ 1460614 h 1460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0631" h="1460631">
                <a:moveTo>
                  <a:pt x="725285" y="1460614"/>
                </a:moveTo>
                <a:cubicBezTo>
                  <a:pt x="342893" y="1457980"/>
                  <a:pt x="27279" y="1160816"/>
                  <a:pt x="1643" y="779275"/>
                </a:cubicBezTo>
                <a:cubicBezTo>
                  <a:pt x="-23993" y="397734"/>
                  <a:pt x="249031" y="61020"/>
                  <a:pt x="627633" y="7254"/>
                </a:cubicBezTo>
                <a:cubicBezTo>
                  <a:pt x="1006236" y="-46512"/>
                  <a:pt x="1362209" y="200878"/>
                  <a:pt x="1443810" y="574471"/>
                </a:cubicBezTo>
                <a:lnTo>
                  <a:pt x="1193887" y="629061"/>
                </a:lnTo>
                <a:cubicBezTo>
                  <a:pt x="1140869" y="386330"/>
                  <a:pt x="909586" y="225596"/>
                  <a:pt x="663600" y="260528"/>
                </a:cubicBezTo>
                <a:cubicBezTo>
                  <a:pt x="417614" y="295461"/>
                  <a:pt x="240225" y="514231"/>
                  <a:pt x="256882" y="762126"/>
                </a:cubicBezTo>
                <a:cubicBezTo>
                  <a:pt x="273538" y="1010021"/>
                  <a:pt x="478599" y="1203094"/>
                  <a:pt x="727047" y="1204806"/>
                </a:cubicBezTo>
                <a:cubicBezTo>
                  <a:pt x="726460" y="1290075"/>
                  <a:pt x="725872" y="1375345"/>
                  <a:pt x="725285" y="1460614"/>
                </a:cubicBezTo>
                <a:close/>
              </a:path>
            </a:pathLst>
          </a:custGeom>
          <a:solidFill>
            <a:srgbClr val="2B2E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" name="TextBox 11"/>
          <p:cNvSpPr txBox="1">
            <a:spLocks noChangeArrowheads="1"/>
          </p:cNvSpPr>
          <p:nvPr/>
        </p:nvSpPr>
        <p:spPr bwMode="auto">
          <a:xfrm>
            <a:off x="775742" y="1608980"/>
            <a:ext cx="571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27" name="TextBox 12"/>
          <p:cNvSpPr txBox="1">
            <a:spLocks noChangeArrowheads="1"/>
          </p:cNvSpPr>
          <p:nvPr/>
        </p:nvSpPr>
        <p:spPr bwMode="auto">
          <a:xfrm>
            <a:off x="775742" y="4008427"/>
            <a:ext cx="536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sz="4000" b="1" dirty="0"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28" name="TextBox 13"/>
          <p:cNvSpPr txBox="1">
            <a:spLocks noChangeArrowheads="1"/>
          </p:cNvSpPr>
          <p:nvPr/>
        </p:nvSpPr>
        <p:spPr bwMode="auto">
          <a:xfrm>
            <a:off x="1705893" y="2143968"/>
            <a:ext cx="4140211" cy="128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zh-CN" altLang="en-US" dirty="0"/>
              <a:t>度量模块将度量值扩展到</a:t>
            </a:r>
            <a:r>
              <a:rPr lang="en-US" altLang="zh-CN" dirty="0"/>
              <a:t>PCR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zh-CN" altLang="en-US" dirty="0"/>
              <a:t>度量模块将度量的详细信息</a:t>
            </a:r>
            <a:r>
              <a:rPr lang="zh-CN" altLang="en-US" dirty="0" smtClean="0"/>
              <a:t>写入</a:t>
            </a:r>
            <a:r>
              <a:rPr lang="en-US" altLang="zh-CN" dirty="0" smtClean="0"/>
              <a:t>ML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en-US" altLang="zh-CN" dirty="0" smtClean="0"/>
              <a:t>TPM</a:t>
            </a:r>
            <a:r>
              <a:rPr lang="zh-CN" altLang="en-US" dirty="0"/>
              <a:t>使用</a:t>
            </a:r>
            <a:r>
              <a:rPr lang="en-US" altLang="zh-CN" dirty="0"/>
              <a:t>AIK</a:t>
            </a:r>
            <a:r>
              <a:rPr lang="zh-CN" altLang="en-US" dirty="0"/>
              <a:t>对</a:t>
            </a:r>
            <a:r>
              <a:rPr lang="en-US" altLang="zh-CN" dirty="0"/>
              <a:t>PCR</a:t>
            </a:r>
            <a:r>
              <a:rPr lang="zh-CN" altLang="en-US" dirty="0"/>
              <a:t>进行</a:t>
            </a:r>
            <a:r>
              <a:rPr lang="zh-CN" altLang="en-US" dirty="0" smtClean="0"/>
              <a:t>签名</a:t>
            </a:r>
            <a:endParaRPr lang="zh-CN" altLang="en-US" dirty="0"/>
          </a:p>
        </p:txBody>
      </p:sp>
      <p:sp>
        <p:nvSpPr>
          <p:cNvPr id="9229" name="TextBox 14"/>
          <p:cNvSpPr txBox="1">
            <a:spLocks noChangeArrowheads="1"/>
          </p:cNvSpPr>
          <p:nvPr/>
        </p:nvSpPr>
        <p:spPr bwMode="auto">
          <a:xfrm>
            <a:off x="1705893" y="4427527"/>
            <a:ext cx="4536504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TPM</a:t>
            </a:r>
            <a:r>
              <a:rPr lang="zh-CN" altLang="en-US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签名来验证</a:t>
            </a:r>
            <a:r>
              <a:rPr lang="en-US" altLang="zh-CN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PCR</a:t>
            </a:r>
            <a:r>
              <a:rPr lang="zh-CN" altLang="en-US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。私钥在</a:t>
            </a:r>
            <a:r>
              <a:rPr lang="en-US" altLang="zh-CN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TPM</a:t>
            </a:r>
            <a:r>
              <a:rPr lang="zh-CN" altLang="en-US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内，所以签名防篡改</a:t>
            </a:r>
            <a:endParaRPr lang="en-US" altLang="zh-CN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PCR</a:t>
            </a:r>
            <a:r>
              <a:rPr lang="zh-CN" altLang="en-US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来</a:t>
            </a:r>
            <a:r>
              <a:rPr lang="zh-CN" altLang="en-US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验证</a:t>
            </a:r>
            <a:r>
              <a:rPr lang="en-US" altLang="zh-CN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ML</a:t>
            </a:r>
            <a:endParaRPr lang="en-US" altLang="zh-CN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ML</a:t>
            </a:r>
            <a:r>
              <a:rPr lang="zh-CN" altLang="en-US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Reference Manifest Database</a:t>
            </a:r>
            <a:r>
              <a:rPr lang="zh-CN" altLang="en-US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（也称为白名单</a:t>
            </a:r>
            <a:r>
              <a:rPr lang="en-US" altLang="zh-CN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WL</a:t>
            </a:r>
            <a:r>
              <a:rPr lang="zh-CN" altLang="en-US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）相对比</a:t>
            </a:r>
          </a:p>
        </p:txBody>
      </p:sp>
      <p:sp>
        <p:nvSpPr>
          <p:cNvPr id="9230" name="TextBox 15"/>
          <p:cNvSpPr txBox="1">
            <a:spLocks noChangeArrowheads="1"/>
          </p:cNvSpPr>
          <p:nvPr/>
        </p:nvSpPr>
        <p:spPr bwMode="auto">
          <a:xfrm>
            <a:off x="2153692" y="3975089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验证</a:t>
            </a:r>
            <a:endParaRPr lang="zh-CN" altLang="en-US" sz="20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31" name="TextBox 16"/>
          <p:cNvSpPr txBox="1">
            <a:spLocks noChangeArrowheads="1"/>
          </p:cNvSpPr>
          <p:nvPr/>
        </p:nvSpPr>
        <p:spPr bwMode="auto">
          <a:xfrm>
            <a:off x="1147763" y="388938"/>
            <a:ext cx="36263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sz="2000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远程证实：我能相信你么？</a:t>
            </a:r>
          </a:p>
        </p:txBody>
      </p:sp>
      <p:sp>
        <p:nvSpPr>
          <p:cNvPr id="9232" name="五边形 17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3" name="燕尾形 18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881" y="2479635"/>
            <a:ext cx="5737760" cy="2279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2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2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2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02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2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 tmFilter="0,0; .5, 1; 1, 1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8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8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350"/>
                            </p:stCondLst>
                            <p:childTnLst>
                              <p:par>
                                <p:cTn id="6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 tmFilter="0,0; .5, 1; 1, 1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68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  <p:bldP spid="9219" grpId="0" animBg="1"/>
      <p:bldP spid="9220" grpId="0" autoUpdateAnimBg="0"/>
      <p:bldP spid="9222" grpId="0" animBg="1"/>
      <p:bldP spid="9225" grpId="0" animBg="1"/>
      <p:bldP spid="9226" grpId="0" autoUpdateAnimBg="0"/>
      <p:bldP spid="9227" grpId="0" autoUpdateAnimBg="0"/>
      <p:bldP spid="9228" grpId="0" autoUpdateAnimBg="0"/>
      <p:bldP spid="9229" grpId="0" autoUpdateAnimBg="0"/>
      <p:bldP spid="9230" grpId="0" autoUpdateAnimBg="0"/>
      <p:bldP spid="9231" grpId="0" autoUpdateAnimBg="0"/>
      <p:bldP spid="9232" grpId="0" animBg="1" autoUpdateAnimBg="0"/>
      <p:bldP spid="9233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82"/>
          <p:cNvSpPr txBox="1">
            <a:spLocks noChangeArrowheads="1"/>
          </p:cNvSpPr>
          <p:nvPr/>
        </p:nvSpPr>
        <p:spPr bwMode="auto">
          <a:xfrm>
            <a:off x="1147763" y="388938"/>
            <a:ext cx="15744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1.5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相关工作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7" name="Text Box 30"/>
          <p:cNvSpPr>
            <a:spLocks noChangeArrowheads="1"/>
          </p:cNvSpPr>
          <p:nvPr/>
        </p:nvSpPr>
        <p:spPr bwMode="auto">
          <a:xfrm>
            <a:off x="5882356" y="3557023"/>
            <a:ext cx="2378993" cy="102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buClr>
                <a:srgbClr val="FF0000"/>
              </a:buClr>
              <a:buSzPct val="70000"/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TPM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进行</a:t>
            </a:r>
            <a:r>
              <a:rPr lang="zh-CN" altLang="en-US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虚拟化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，为每个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VM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创建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对应的</a:t>
            </a: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vTPM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，利用</a:t>
            </a: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vTPM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完成对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VM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的度量</a:t>
            </a:r>
          </a:p>
        </p:txBody>
      </p:sp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879352" y="4752975"/>
            <a:ext cx="1656287" cy="468313"/>
            <a:chOff x="-273026" y="0"/>
            <a:chExt cx="1506551" cy="427062"/>
          </a:xfrm>
        </p:grpSpPr>
        <p:sp>
          <p:nvSpPr>
            <p:cNvPr id="11269" name="矩形 8"/>
            <p:cNvSpPr>
              <a:spLocks noChangeArrowheads="1"/>
            </p:cNvSpPr>
            <p:nvPr/>
          </p:nvSpPr>
          <p:spPr bwMode="auto">
            <a:xfrm>
              <a:off x="-273026" y="0"/>
              <a:ext cx="1506551" cy="33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0</a:t>
              </a:r>
              <a:r>
                <a:rPr lang="en-US" altLang="zh-CN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lang="zh-CN" altLang="en-US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年 </a:t>
              </a:r>
              <a:r>
                <a:rPr lang="en-US" altLang="zh-CN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TCG</a:t>
              </a:r>
              <a:r>
                <a:rPr lang="zh-CN" altLang="en-US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标准</a:t>
              </a:r>
              <a:endParaRPr lang="zh-CN" altLang="en-US" dirty="0">
                <a:solidFill>
                  <a:srgbClr val="000000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11270" name="直接连接符 5"/>
            <p:cNvSpPr>
              <a:spLocks noChangeShapeType="1"/>
            </p:cNvSpPr>
            <p:nvPr/>
          </p:nvSpPr>
          <p:spPr bwMode="auto">
            <a:xfrm>
              <a:off x="0" y="425510"/>
              <a:ext cx="1044000" cy="1552"/>
            </a:xfrm>
            <a:prstGeom prst="line">
              <a:avLst/>
            </a:prstGeom>
            <a:noFill/>
            <a:ln w="635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1" name="Group 7"/>
          <p:cNvGrpSpPr>
            <a:grpSpLocks/>
          </p:cNvGrpSpPr>
          <p:nvPr/>
        </p:nvGrpSpPr>
        <p:grpSpPr bwMode="auto">
          <a:xfrm>
            <a:off x="3355824" y="3638550"/>
            <a:ext cx="1208985" cy="458788"/>
            <a:chOff x="-55009" y="0"/>
            <a:chExt cx="1099687" cy="417480"/>
          </a:xfrm>
        </p:grpSpPr>
        <p:sp>
          <p:nvSpPr>
            <p:cNvPr id="11272" name="矩形 9"/>
            <p:cNvSpPr>
              <a:spLocks noChangeArrowheads="1"/>
            </p:cNvSpPr>
            <p:nvPr/>
          </p:nvSpPr>
          <p:spPr bwMode="auto">
            <a:xfrm>
              <a:off x="-55009" y="0"/>
              <a:ext cx="1099687" cy="336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latinLnBrk="1">
                <a:buClr>
                  <a:srgbClr val="FF0000"/>
                </a:buClr>
                <a:buSzPct val="70000"/>
              </a:pPr>
              <a:r>
                <a:rPr lang="en-US" altLang="zh-CN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04</a:t>
              </a:r>
              <a:r>
                <a:rPr lang="zh-CN" altLang="en-US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年 </a:t>
              </a:r>
              <a:r>
                <a:rPr lang="en-US" altLang="zh-CN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IMA</a:t>
              </a:r>
              <a:endParaRPr lang="zh-CN" altLang="en-US" dirty="0"/>
            </a:p>
          </p:txBody>
        </p:sp>
        <p:sp>
          <p:nvSpPr>
            <p:cNvPr id="11273" name="直接连接符 8"/>
            <p:cNvSpPr>
              <a:spLocks noChangeShapeType="1"/>
            </p:cNvSpPr>
            <p:nvPr/>
          </p:nvSpPr>
          <p:spPr bwMode="auto">
            <a:xfrm>
              <a:off x="0" y="415928"/>
              <a:ext cx="1044000" cy="1552"/>
            </a:xfrm>
            <a:prstGeom prst="line">
              <a:avLst/>
            </a:prstGeom>
            <a:noFill/>
            <a:ln w="635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4" name="Group 10"/>
          <p:cNvGrpSpPr>
            <a:grpSpLocks/>
          </p:cNvGrpSpPr>
          <p:nvPr/>
        </p:nvGrpSpPr>
        <p:grpSpPr bwMode="auto">
          <a:xfrm>
            <a:off x="5377766" y="2501900"/>
            <a:ext cx="1375698" cy="454025"/>
            <a:chOff x="-116141" y="0"/>
            <a:chExt cx="1251329" cy="414362"/>
          </a:xfrm>
        </p:grpSpPr>
        <p:sp>
          <p:nvSpPr>
            <p:cNvPr id="11275" name="矩形 10"/>
            <p:cNvSpPr>
              <a:spLocks noChangeArrowheads="1"/>
            </p:cNvSpPr>
            <p:nvPr/>
          </p:nvSpPr>
          <p:spPr bwMode="auto">
            <a:xfrm>
              <a:off x="-116141" y="0"/>
              <a:ext cx="1251329" cy="337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latinLnBrk="1">
                <a:buClr>
                  <a:srgbClr val="FF0000"/>
                </a:buClr>
                <a:buSzPct val="70000"/>
              </a:pPr>
              <a:r>
                <a:rPr lang="en-US" altLang="zh-CN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08</a:t>
              </a:r>
              <a:r>
                <a:rPr lang="zh-CN" altLang="en-US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年 </a:t>
              </a:r>
              <a:r>
                <a:rPr lang="en-US" altLang="zh-CN" dirty="0" err="1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vTPM</a:t>
              </a:r>
              <a:endParaRPr lang="zh-CN" altLang="en-US" dirty="0"/>
            </a:p>
          </p:txBody>
        </p:sp>
        <p:sp>
          <p:nvSpPr>
            <p:cNvPr id="11276" name="直接连接符 11"/>
            <p:cNvSpPr>
              <a:spLocks noChangeShapeType="1"/>
            </p:cNvSpPr>
            <p:nvPr/>
          </p:nvSpPr>
          <p:spPr bwMode="auto">
            <a:xfrm>
              <a:off x="0" y="412810"/>
              <a:ext cx="1044000" cy="1552"/>
            </a:xfrm>
            <a:prstGeom prst="line">
              <a:avLst/>
            </a:prstGeom>
            <a:noFill/>
            <a:ln w="635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7620000" y="1425575"/>
            <a:ext cx="1147763" cy="458788"/>
            <a:chOff x="0" y="0"/>
            <a:chExt cx="1044000" cy="417480"/>
          </a:xfrm>
        </p:grpSpPr>
        <p:sp>
          <p:nvSpPr>
            <p:cNvPr id="11278" name="矩形 11"/>
            <p:cNvSpPr>
              <a:spLocks noChangeArrowheads="1"/>
            </p:cNvSpPr>
            <p:nvPr/>
          </p:nvSpPr>
          <p:spPr bwMode="auto">
            <a:xfrm>
              <a:off x="109272" y="0"/>
              <a:ext cx="797863" cy="336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latinLnBrk="1">
                <a:buClr>
                  <a:srgbClr val="FF0000"/>
                </a:buClr>
                <a:buSzPct val="70000"/>
                <a:buFont typeface="Wingdings" pitchFamily="2" charset="2"/>
                <a:buNone/>
              </a:pPr>
              <a:r>
                <a:rPr lang="zh-CN" altLang="en-US" dirty="0" smtClean="0"/>
                <a:t>可信云</a:t>
              </a:r>
              <a:endParaRPr lang="zh-CN" altLang="en-US" dirty="0"/>
            </a:p>
          </p:txBody>
        </p:sp>
        <p:sp>
          <p:nvSpPr>
            <p:cNvPr id="11279" name="直接连接符 14"/>
            <p:cNvSpPr>
              <a:spLocks noChangeShapeType="1"/>
            </p:cNvSpPr>
            <p:nvPr/>
          </p:nvSpPr>
          <p:spPr bwMode="auto">
            <a:xfrm>
              <a:off x="0" y="415928"/>
              <a:ext cx="1044000" cy="1552"/>
            </a:xfrm>
            <a:prstGeom prst="line">
              <a:avLst/>
            </a:prstGeom>
            <a:noFill/>
            <a:ln w="635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80" name="Text Box 30"/>
          <p:cNvSpPr>
            <a:spLocks noChangeArrowheads="1"/>
          </p:cNvSpPr>
          <p:nvPr/>
        </p:nvSpPr>
        <p:spPr bwMode="auto">
          <a:xfrm>
            <a:off x="8010525" y="2403475"/>
            <a:ext cx="3721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atinLnBrk="1">
              <a:buClr>
                <a:srgbClr val="FF0000"/>
              </a:buClr>
              <a:buSzPct val="70000"/>
            </a:pPr>
            <a:r>
              <a:rPr lang="mr-IN" altLang="zh-CN" sz="2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…</a:t>
            </a:r>
            <a:endParaRPr lang="zh-CN" altLang="en-US" dirty="0"/>
          </a:p>
        </p:txBody>
      </p:sp>
      <p:sp>
        <p:nvSpPr>
          <p:cNvPr id="11281" name="Text Box 30"/>
          <p:cNvSpPr>
            <a:spLocks noChangeArrowheads="1"/>
          </p:cNvSpPr>
          <p:nvPr/>
        </p:nvSpPr>
        <p:spPr bwMode="auto">
          <a:xfrm>
            <a:off x="3773489" y="4697413"/>
            <a:ext cx="210886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buClr>
                <a:srgbClr val="FF0000"/>
              </a:buClr>
              <a:buSzPct val="70000"/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内核中引入一个度量模块</a:t>
            </a: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ima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，完成对应用层的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度量</a:t>
            </a:r>
            <a:endParaRPr lang="zh-CN" alt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82" name="Text Box 30"/>
          <p:cNvSpPr>
            <a:spLocks noChangeArrowheads="1"/>
          </p:cNvSpPr>
          <p:nvPr/>
        </p:nvSpPr>
        <p:spPr bwMode="auto">
          <a:xfrm>
            <a:off x="841797" y="5624513"/>
            <a:ext cx="309634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buClr>
                <a:srgbClr val="FF0000"/>
              </a:buClr>
              <a:buSzPct val="70000"/>
            </a:pP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引入硬件芯片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TPM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，引入</a:t>
            </a: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tboot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完成对启动过程的度量，包括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BIOS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GRUB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bootloader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、操作系统内核</a:t>
            </a:r>
          </a:p>
        </p:txBody>
      </p:sp>
      <p:sp>
        <p:nvSpPr>
          <p:cNvPr id="11283" name="矩形 4"/>
          <p:cNvSpPr>
            <a:spLocks/>
          </p:cNvSpPr>
          <p:nvPr/>
        </p:nvSpPr>
        <p:spPr bwMode="auto">
          <a:xfrm>
            <a:off x="1150938" y="1511300"/>
            <a:ext cx="9753600" cy="4159250"/>
          </a:xfrm>
          <a:custGeom>
            <a:avLst/>
            <a:gdLst>
              <a:gd name="T0" fmla="*/ 8882775 w 8882775"/>
              <a:gd name="T1" fmla="*/ 0 h 3787544"/>
              <a:gd name="T2" fmla="*/ 8741190 w 8882775"/>
              <a:gd name="T3" fmla="*/ 479693 h 3787544"/>
              <a:gd name="T4" fmla="*/ 8664538 w 8882775"/>
              <a:gd name="T5" fmla="*/ 383469 h 3787544"/>
              <a:gd name="T6" fmla="*/ 8196423 w 8882775"/>
              <a:gd name="T7" fmla="*/ 756369 h 3787544"/>
              <a:gd name="T8" fmla="*/ 8185439 w 8882775"/>
              <a:gd name="T9" fmla="*/ 742581 h 3787544"/>
              <a:gd name="T10" fmla="*/ 8185439 w 8882775"/>
              <a:gd name="T11" fmla="*/ 747926 h 3787544"/>
              <a:gd name="T12" fmla="*/ 6223125 w 8882775"/>
              <a:gd name="T13" fmla="*/ 747926 h 3787544"/>
              <a:gd name="T14" fmla="*/ 6223125 w 8882775"/>
              <a:gd name="T15" fmla="*/ 1756038 h 3787544"/>
              <a:gd name="T16" fmla="*/ 6219762 w 8882775"/>
              <a:gd name="T17" fmla="*/ 1756038 h 3787544"/>
              <a:gd name="T18" fmla="*/ 6219762 w 8882775"/>
              <a:gd name="T19" fmla="*/ 1759668 h 3787544"/>
              <a:gd name="T20" fmla="*/ 4261817 w 8882775"/>
              <a:gd name="T21" fmla="*/ 1759668 h 3787544"/>
              <a:gd name="T22" fmla="*/ 4261817 w 8882775"/>
              <a:gd name="T23" fmla="*/ 2457045 h 3787544"/>
              <a:gd name="T24" fmla="*/ 4261817 w 8882775"/>
              <a:gd name="T25" fmla="*/ 2767780 h 3787544"/>
              <a:gd name="T26" fmla="*/ 4261817 w 8882775"/>
              <a:gd name="T27" fmla="*/ 2779432 h 3787544"/>
              <a:gd name="T28" fmla="*/ 2309162 w 8882775"/>
              <a:gd name="T29" fmla="*/ 2779432 h 3787544"/>
              <a:gd name="T30" fmla="*/ 2309162 w 8882775"/>
              <a:gd name="T31" fmla="*/ 3787544 h 3787544"/>
              <a:gd name="T32" fmla="*/ 2280332 w 8882775"/>
              <a:gd name="T33" fmla="*/ 3787544 h 3787544"/>
              <a:gd name="T34" fmla="*/ 1986775 w 8882775"/>
              <a:gd name="T35" fmla="*/ 3787544 h 3787544"/>
              <a:gd name="T36" fmla="*/ 0 w 8882775"/>
              <a:gd name="T37" fmla="*/ 3787544 h 3787544"/>
              <a:gd name="T38" fmla="*/ 0 w 8882775"/>
              <a:gd name="T39" fmla="*/ 3465157 h 3787544"/>
              <a:gd name="T40" fmla="*/ 1986775 w 8882775"/>
              <a:gd name="T41" fmla="*/ 3465157 h 3787544"/>
              <a:gd name="T42" fmla="*/ 1986775 w 8882775"/>
              <a:gd name="T43" fmla="*/ 2779432 h 3787544"/>
              <a:gd name="T44" fmla="*/ 1981485 w 8882775"/>
              <a:gd name="T45" fmla="*/ 2779432 h 3787544"/>
              <a:gd name="T46" fmla="*/ 1981485 w 8882775"/>
              <a:gd name="T47" fmla="*/ 2457045 h 3787544"/>
              <a:gd name="T48" fmla="*/ 1986775 w 8882775"/>
              <a:gd name="T49" fmla="*/ 2457045 h 3787544"/>
              <a:gd name="T50" fmla="*/ 2309162 w 8882775"/>
              <a:gd name="T51" fmla="*/ 2457045 h 3787544"/>
              <a:gd name="T52" fmla="*/ 3939430 w 8882775"/>
              <a:gd name="T53" fmla="*/ 2457045 h 3787544"/>
              <a:gd name="T54" fmla="*/ 3939430 w 8882775"/>
              <a:gd name="T55" fmla="*/ 1759668 h 3787544"/>
              <a:gd name="T56" fmla="*/ 3939430 w 8882775"/>
              <a:gd name="T57" fmla="*/ 1437281 h 3787544"/>
              <a:gd name="T58" fmla="*/ 4261817 w 8882775"/>
              <a:gd name="T59" fmla="*/ 1437281 h 3787544"/>
              <a:gd name="T60" fmla="*/ 5900738 w 8882775"/>
              <a:gd name="T61" fmla="*/ 1437281 h 3787544"/>
              <a:gd name="T62" fmla="*/ 5900738 w 8882775"/>
              <a:gd name="T63" fmla="*/ 425539 h 3787544"/>
              <a:gd name="T64" fmla="*/ 5905107 w 8882775"/>
              <a:gd name="T65" fmla="*/ 425539 h 3787544"/>
              <a:gd name="T66" fmla="*/ 6223125 w 8882775"/>
              <a:gd name="T67" fmla="*/ 425539 h 3787544"/>
              <a:gd name="T68" fmla="*/ 8085435 w 8882775"/>
              <a:gd name="T69" fmla="*/ 425539 h 3787544"/>
              <a:gd name="T70" fmla="*/ 8460222 w 8882775"/>
              <a:gd name="T71" fmla="*/ 126984 h 3787544"/>
              <a:gd name="T72" fmla="*/ 8383569 w 8882775"/>
              <a:gd name="T73" fmla="*/ 30760 h 3787544"/>
              <a:gd name="T74" fmla="*/ 8882775 w 8882775"/>
              <a:gd name="T75" fmla="*/ 0 h 3787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82775" h="3787544">
                <a:moveTo>
                  <a:pt x="8882775" y="0"/>
                </a:moveTo>
                <a:lnTo>
                  <a:pt x="8741190" y="479693"/>
                </a:lnTo>
                <a:lnTo>
                  <a:pt x="8664538" y="383469"/>
                </a:lnTo>
                <a:lnTo>
                  <a:pt x="8196423" y="756369"/>
                </a:lnTo>
                <a:lnTo>
                  <a:pt x="8185439" y="742581"/>
                </a:lnTo>
                <a:lnTo>
                  <a:pt x="8185439" y="747926"/>
                </a:lnTo>
                <a:lnTo>
                  <a:pt x="6223125" y="747926"/>
                </a:lnTo>
                <a:lnTo>
                  <a:pt x="6223125" y="1756038"/>
                </a:lnTo>
                <a:lnTo>
                  <a:pt x="6219762" y="1756038"/>
                </a:lnTo>
                <a:lnTo>
                  <a:pt x="6219762" y="1759668"/>
                </a:lnTo>
                <a:lnTo>
                  <a:pt x="4261817" y="1759668"/>
                </a:lnTo>
                <a:lnTo>
                  <a:pt x="4261817" y="2457045"/>
                </a:lnTo>
                <a:lnTo>
                  <a:pt x="4261817" y="2767780"/>
                </a:lnTo>
                <a:lnTo>
                  <a:pt x="4261817" y="2779432"/>
                </a:lnTo>
                <a:lnTo>
                  <a:pt x="2309162" y="2779432"/>
                </a:lnTo>
                <a:lnTo>
                  <a:pt x="2309162" y="3787544"/>
                </a:lnTo>
                <a:lnTo>
                  <a:pt x="2280332" y="3787544"/>
                </a:lnTo>
                <a:lnTo>
                  <a:pt x="1986775" y="3787544"/>
                </a:lnTo>
                <a:lnTo>
                  <a:pt x="0" y="3787544"/>
                </a:lnTo>
                <a:lnTo>
                  <a:pt x="0" y="3465157"/>
                </a:lnTo>
                <a:lnTo>
                  <a:pt x="1986775" y="3465157"/>
                </a:lnTo>
                <a:lnTo>
                  <a:pt x="1986775" y="2779432"/>
                </a:lnTo>
                <a:lnTo>
                  <a:pt x="1981485" y="2779432"/>
                </a:lnTo>
                <a:lnTo>
                  <a:pt x="1981485" y="2457045"/>
                </a:lnTo>
                <a:lnTo>
                  <a:pt x="1986775" y="2457045"/>
                </a:lnTo>
                <a:lnTo>
                  <a:pt x="2309162" y="2457045"/>
                </a:lnTo>
                <a:lnTo>
                  <a:pt x="3939430" y="2457045"/>
                </a:lnTo>
                <a:lnTo>
                  <a:pt x="3939430" y="1759668"/>
                </a:lnTo>
                <a:lnTo>
                  <a:pt x="3939430" y="1437281"/>
                </a:lnTo>
                <a:lnTo>
                  <a:pt x="4261817" y="1437281"/>
                </a:lnTo>
                <a:lnTo>
                  <a:pt x="5900738" y="1437281"/>
                </a:lnTo>
                <a:lnTo>
                  <a:pt x="5900738" y="425539"/>
                </a:lnTo>
                <a:lnTo>
                  <a:pt x="5905107" y="425539"/>
                </a:lnTo>
                <a:lnTo>
                  <a:pt x="6223125" y="425539"/>
                </a:lnTo>
                <a:lnTo>
                  <a:pt x="8085435" y="425539"/>
                </a:lnTo>
                <a:lnTo>
                  <a:pt x="8460222" y="126984"/>
                </a:lnTo>
                <a:lnTo>
                  <a:pt x="8383569" y="30760"/>
                </a:lnTo>
                <a:lnTo>
                  <a:pt x="88827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4" name="TextBox 79"/>
          <p:cNvSpPr txBox="1">
            <a:spLocks noChangeArrowheads="1"/>
          </p:cNvSpPr>
          <p:nvPr/>
        </p:nvSpPr>
        <p:spPr bwMode="auto">
          <a:xfrm>
            <a:off x="1104900" y="1163638"/>
            <a:ext cx="3168650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平台完整性验证历史回顾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85" name="五边形 22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6" name="燕尾形 23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51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80"/>
                            </p:stCondLst>
                            <p:childTnLst>
                              <p:par>
                                <p:cTn id="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10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28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38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448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7" grpId="0" autoUpdateAnimBg="0"/>
      <p:bldP spid="11280" grpId="0" autoUpdateAnimBg="0"/>
      <p:bldP spid="11281" grpId="0" autoUpdateAnimBg="0"/>
      <p:bldP spid="11282" grpId="0" autoUpdateAnimBg="0"/>
      <p:bldP spid="11283" grpId="0" animBg="1"/>
      <p:bldP spid="11284" grpId="0" autoUpdateAnimBg="0"/>
      <p:bldP spid="11285" grpId="0" animBg="1" autoUpdateAnimBg="0"/>
      <p:bldP spid="11286" grpId="0" animBg="1" autoUpdateAnimBg="0"/>
    </p:bldLst>
  </p:timing>
</p:sld>
</file>

<file path=ppt/theme/theme1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21A3D0"/>
      </a:lt1>
      <a:dk2>
        <a:srgbClr val="2B2E30"/>
      </a:dk2>
      <a:lt2>
        <a:srgbClr val="21A3D0"/>
      </a:lt2>
      <a:accent1>
        <a:srgbClr val="2B2E30"/>
      </a:accent1>
      <a:accent2>
        <a:srgbClr val="21A3D0"/>
      </a:accent2>
      <a:accent3>
        <a:srgbClr val="ABCEE4"/>
      </a:accent3>
      <a:accent4>
        <a:srgbClr val="000000"/>
      </a:accent4>
      <a:accent5>
        <a:srgbClr val="ACADAD"/>
      </a:accent5>
      <a:accent6>
        <a:srgbClr val="1D93BC"/>
      </a:accent6>
      <a:hlink>
        <a:srgbClr val="21A3D0"/>
      </a:hlink>
      <a:folHlink>
        <a:srgbClr val="2B2E30"/>
      </a:folHlink>
    </a:clrScheme>
    <a:fontScheme name="1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21A3D0"/>
      </a:lt1>
      <a:dk2>
        <a:srgbClr val="2B2E30"/>
      </a:dk2>
      <a:lt2>
        <a:srgbClr val="21A3D0"/>
      </a:lt2>
      <a:accent1>
        <a:srgbClr val="2B2E30"/>
      </a:accent1>
      <a:accent2>
        <a:srgbClr val="21A3D0"/>
      </a:accent2>
      <a:accent3>
        <a:srgbClr val="ABCEE4"/>
      </a:accent3>
      <a:accent4>
        <a:srgbClr val="000000"/>
      </a:accent4>
      <a:accent5>
        <a:srgbClr val="ACADAD"/>
      </a:accent5>
      <a:accent6>
        <a:srgbClr val="1D93BC"/>
      </a:accent6>
      <a:hlink>
        <a:srgbClr val="21A3D0"/>
      </a:hlink>
      <a:folHlink>
        <a:srgbClr val="2B2E30"/>
      </a:folHlink>
    </a:clrScheme>
    <a:fontScheme name="2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21A3D0"/>
      </a:lt1>
      <a:dk2>
        <a:srgbClr val="2B2E30"/>
      </a:dk2>
      <a:lt2>
        <a:srgbClr val="21A3D0"/>
      </a:lt2>
      <a:accent1>
        <a:srgbClr val="2B2E30"/>
      </a:accent1>
      <a:accent2>
        <a:srgbClr val="21A3D0"/>
      </a:accent2>
      <a:accent3>
        <a:srgbClr val="ABCEE4"/>
      </a:accent3>
      <a:accent4>
        <a:srgbClr val="000000"/>
      </a:accent4>
      <a:accent5>
        <a:srgbClr val="ACADAD"/>
      </a:accent5>
      <a:accent6>
        <a:srgbClr val="1D93BC"/>
      </a:accent6>
      <a:hlink>
        <a:srgbClr val="21A3D0"/>
      </a:hlink>
      <a:folHlink>
        <a:srgbClr val="2B2E30"/>
      </a:folHlink>
    </a:clrScheme>
    <a:fontScheme name="3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Pages>0</Pages>
  <Words>917</Words>
  <Characters>0</Characters>
  <Application>Microsoft Macintosh PowerPoint</Application>
  <DocSecurity>0</DocSecurity>
  <PresentationFormat>Custom</PresentationFormat>
  <Lines>0</Lines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Calibri</vt:lpstr>
      <vt:lpstr>Tahoma</vt:lpstr>
      <vt:lpstr>Wingdings</vt:lpstr>
      <vt:lpstr>仿宋_GB2312</vt:lpstr>
      <vt:lpstr>宋体</vt:lpstr>
      <vt:lpstr>微软雅黑</vt:lpstr>
      <vt:lpstr>Arial</vt:lpstr>
      <vt:lpstr>1_默认设计模板</vt:lpstr>
      <vt:lpstr>2_默认设计模板</vt:lpstr>
      <vt:lpstr>3_默认设计模板</vt:lpstr>
      <vt:lpstr>可信计算介绍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CharactersWithSpaces>0</CharactersWithSpaces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Wu Luo</cp:lastModifiedBy>
  <cp:revision>274</cp:revision>
  <dcterms:created xsi:type="dcterms:W3CDTF">2013-01-25T01:44:32Z</dcterms:created>
  <dcterms:modified xsi:type="dcterms:W3CDTF">2017-10-27T01:09:03Z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